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1"/>
  </p:sldMasterIdLst>
  <p:notesMasterIdLst>
    <p:notesMasterId r:id="rId25"/>
  </p:notesMasterIdLst>
  <p:handoutMasterIdLst>
    <p:handoutMasterId r:id="rId26"/>
  </p:handoutMasterIdLst>
  <p:sldIdLst>
    <p:sldId id="256" r:id="rId2"/>
    <p:sldId id="302" r:id="rId3"/>
    <p:sldId id="273" r:id="rId4"/>
    <p:sldId id="276" r:id="rId5"/>
    <p:sldId id="306" r:id="rId6"/>
    <p:sldId id="275" r:id="rId7"/>
    <p:sldId id="307" r:id="rId8"/>
    <p:sldId id="308" r:id="rId9"/>
    <p:sldId id="292" r:id="rId10"/>
    <p:sldId id="298" r:id="rId11"/>
    <p:sldId id="309" r:id="rId12"/>
    <p:sldId id="289" r:id="rId13"/>
    <p:sldId id="297" r:id="rId14"/>
    <p:sldId id="293" r:id="rId15"/>
    <p:sldId id="296" r:id="rId16"/>
    <p:sldId id="301" r:id="rId17"/>
    <p:sldId id="286" r:id="rId18"/>
    <p:sldId id="268" r:id="rId19"/>
    <p:sldId id="305" r:id="rId20"/>
    <p:sldId id="281" r:id="rId21"/>
    <p:sldId id="299" r:id="rId22"/>
    <p:sldId id="282" r:id="rId23"/>
    <p:sldId id="272" r:id="rId24"/>
  </p:sldIdLst>
  <p:sldSz cx="9144000" cy="6858000" type="screen4x3"/>
  <p:notesSz cx="6797675" cy="9926638"/>
  <p:defaultTextStyle>
    <a:defPPr>
      <a:defRPr lang="en-GB"/>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01" autoAdjust="0"/>
    <p:restoredTop sz="76438" autoAdjust="0"/>
  </p:normalViewPr>
  <p:slideViewPr>
    <p:cSldViewPr>
      <p:cViewPr varScale="1">
        <p:scale>
          <a:sx n="64" d="100"/>
          <a:sy n="64" d="100"/>
        </p:scale>
        <p:origin x="1958"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2490"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C6DC3CE-B2C3-F2EE-2A2D-FEDF1E5499C8}"/>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cs typeface="+mn-cs"/>
              </a:defRPr>
            </a:lvl1pPr>
          </a:lstStyle>
          <a:p>
            <a:pPr>
              <a:defRPr/>
            </a:pPr>
            <a:endParaRPr lang="en-GB"/>
          </a:p>
        </p:txBody>
      </p:sp>
      <p:sp>
        <p:nvSpPr>
          <p:cNvPr id="3" name="Date Placeholder 2">
            <a:extLst>
              <a:ext uri="{FF2B5EF4-FFF2-40B4-BE49-F238E27FC236}">
                <a16:creationId xmlns:a16="http://schemas.microsoft.com/office/drawing/2014/main" id="{6AA6C16A-8DEA-D7C6-3C94-C5DAB6441D5B}"/>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eaLnBrk="1" hangingPunct="1">
              <a:defRPr sz="1200">
                <a:cs typeface="+mn-cs"/>
              </a:defRPr>
            </a:lvl1pPr>
          </a:lstStyle>
          <a:p>
            <a:pPr>
              <a:defRPr/>
            </a:pPr>
            <a:fld id="{21182F92-A240-4717-97E7-8AF0A0A4E5B1}" type="datetimeFigureOut">
              <a:rPr lang="en-GB"/>
              <a:pPr>
                <a:defRPr/>
              </a:pPr>
              <a:t>08/06/2025</a:t>
            </a:fld>
            <a:endParaRPr lang="en-GB"/>
          </a:p>
        </p:txBody>
      </p:sp>
      <p:sp>
        <p:nvSpPr>
          <p:cNvPr id="4" name="Footer Placeholder 3">
            <a:extLst>
              <a:ext uri="{FF2B5EF4-FFF2-40B4-BE49-F238E27FC236}">
                <a16:creationId xmlns:a16="http://schemas.microsoft.com/office/drawing/2014/main" id="{1894BD69-78BF-BB47-4C7D-DCEAF303C9CF}"/>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hangingPunct="1">
              <a:defRPr sz="1200">
                <a:cs typeface="+mn-cs"/>
              </a:defRPr>
            </a:lvl1pPr>
          </a:lstStyle>
          <a:p>
            <a:pPr>
              <a:defRPr/>
            </a:pPr>
            <a:endParaRPr lang="en-GB"/>
          </a:p>
        </p:txBody>
      </p:sp>
      <p:sp>
        <p:nvSpPr>
          <p:cNvPr id="5" name="Slide Number Placeholder 4">
            <a:extLst>
              <a:ext uri="{FF2B5EF4-FFF2-40B4-BE49-F238E27FC236}">
                <a16:creationId xmlns:a16="http://schemas.microsoft.com/office/drawing/2014/main" id="{D663DFF0-52C7-DC9C-9071-EA23926D7F4E}"/>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F3F73F70-9086-4476-9BAF-2832F248438D}"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F4A9E1-DE17-ECF2-773E-CB735A4EA242}"/>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Times New Roman" charset="0"/>
                <a:cs typeface="+mn-cs"/>
              </a:defRPr>
            </a:lvl1pPr>
          </a:lstStyle>
          <a:p>
            <a:pPr>
              <a:defRPr/>
            </a:pPr>
            <a:endParaRPr lang="en-GB"/>
          </a:p>
        </p:txBody>
      </p:sp>
      <p:sp>
        <p:nvSpPr>
          <p:cNvPr id="3" name="Date Placeholder 2">
            <a:extLst>
              <a:ext uri="{FF2B5EF4-FFF2-40B4-BE49-F238E27FC236}">
                <a16:creationId xmlns:a16="http://schemas.microsoft.com/office/drawing/2014/main" id="{E37D6A11-B5CA-7A21-8066-72CE9F0A8B94}"/>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hangingPunct="1">
              <a:defRPr sz="1200">
                <a:latin typeface="Times New Roman" charset="0"/>
                <a:cs typeface="+mn-cs"/>
              </a:defRPr>
            </a:lvl1pPr>
          </a:lstStyle>
          <a:p>
            <a:pPr>
              <a:defRPr/>
            </a:pPr>
            <a:fld id="{2B9BDCC5-2002-43A0-98BD-0787441E9A91}" type="datetimeFigureOut">
              <a:rPr lang="en-US"/>
              <a:pPr>
                <a:defRPr/>
              </a:pPr>
              <a:t>6/8/2025</a:t>
            </a:fld>
            <a:endParaRPr lang="en-GB"/>
          </a:p>
        </p:txBody>
      </p:sp>
      <p:sp>
        <p:nvSpPr>
          <p:cNvPr id="4" name="Slide Image Placeholder 3">
            <a:extLst>
              <a:ext uri="{FF2B5EF4-FFF2-40B4-BE49-F238E27FC236}">
                <a16:creationId xmlns:a16="http://schemas.microsoft.com/office/drawing/2014/main" id="{8A4BF501-E947-5A5C-37CC-14C6FB80105C}"/>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A6462C52-D097-8C07-9BF4-C83D44A8E093}"/>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AA259F38-7EAB-9AD0-6B93-F3777CD6EB03}"/>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hangingPunct="1">
              <a:defRPr sz="1200">
                <a:latin typeface="Times New Roman" charset="0"/>
                <a:cs typeface="+mn-cs"/>
              </a:defRPr>
            </a:lvl1pPr>
          </a:lstStyle>
          <a:p>
            <a:pPr>
              <a:defRPr/>
            </a:pPr>
            <a:endParaRPr lang="en-GB"/>
          </a:p>
        </p:txBody>
      </p:sp>
      <p:sp>
        <p:nvSpPr>
          <p:cNvPr id="7" name="Slide Number Placeholder 6">
            <a:extLst>
              <a:ext uri="{FF2B5EF4-FFF2-40B4-BE49-F238E27FC236}">
                <a16:creationId xmlns:a16="http://schemas.microsoft.com/office/drawing/2014/main" id="{1FD5D57E-127E-A4F7-58D4-565910912750}"/>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47DC5D2E-2D2E-4ABB-AAE6-AF7B5D2F548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9097FEC8-8A8B-1A7C-5E5C-9BCE8601FC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A09787C2-E8A3-8F9D-95EA-F78F15656A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Thank you so much for coming.</a:t>
            </a:r>
          </a:p>
        </p:txBody>
      </p:sp>
      <p:sp>
        <p:nvSpPr>
          <p:cNvPr id="6148" name="Slide Number Placeholder 3">
            <a:extLst>
              <a:ext uri="{FF2B5EF4-FFF2-40B4-BE49-F238E27FC236}">
                <a16:creationId xmlns:a16="http://schemas.microsoft.com/office/drawing/2014/main" id="{8B706F64-B439-F1BC-E674-3F17BA3E93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53994C52-0B94-4D1A-9B7E-2DE86C5FF301}" type="slidenum">
              <a:rPr lang="en-GB" altLang="en-US" sz="1200" smtClean="0"/>
              <a:pPr/>
              <a:t>1</a:t>
            </a:fld>
            <a:endParaRPr lang="en-GB"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E6B99996-FB62-5014-A33D-372B6B01D42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4B692B16-92C6-6C96-29E7-D625F097BA8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a:p>
        </p:txBody>
      </p:sp>
      <p:sp>
        <p:nvSpPr>
          <p:cNvPr id="8196" name="Slide Number Placeholder 3">
            <a:extLst>
              <a:ext uri="{FF2B5EF4-FFF2-40B4-BE49-F238E27FC236}">
                <a16:creationId xmlns:a16="http://schemas.microsoft.com/office/drawing/2014/main" id="{FB09B16A-49D3-A67F-1878-EA8A1FDFDB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DBC62344-0692-477C-B913-0B019E23D749}" type="slidenum">
              <a:rPr lang="en-GB" altLang="en-US" sz="1200" smtClean="0"/>
              <a:pPr/>
              <a:t>2</a:t>
            </a:fld>
            <a:endParaRPr lang="en-GB"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46F6ABAC-2856-E800-C441-4FFC5C52E8A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BB7EE9EB-2C7A-0BFD-74FC-8469A25049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a:p>
        </p:txBody>
      </p:sp>
      <p:sp>
        <p:nvSpPr>
          <p:cNvPr id="10244" name="Slide Number Placeholder 3">
            <a:extLst>
              <a:ext uri="{FF2B5EF4-FFF2-40B4-BE49-F238E27FC236}">
                <a16:creationId xmlns:a16="http://schemas.microsoft.com/office/drawing/2014/main" id="{BFB63CCB-0501-4248-AD93-951ED4D658D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03C85017-D4B1-4F06-911D-B4BEC38475AF}" type="slidenum">
              <a:rPr lang="en-GB" altLang="en-US" sz="1200" smtClean="0"/>
              <a:pPr/>
              <a:t>3</a:t>
            </a:fld>
            <a:endParaRPr lang="en-GB"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BDD62ADF-6EA6-3C29-21C2-ABDBFBB2F8B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58DE6E2C-DB11-208E-0240-3A14CF4587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0000" lnSpcReduction="20000"/>
          </a:bodyPr>
          <a:lstStyle/>
          <a:p>
            <a:pPr eaLnBrk="1" hangingPunct="1"/>
            <a:r>
              <a:rPr lang="en-US" altLang="en-US" dirty="0"/>
              <a:t>Prime areas are a focus during first half of autumn term to enable the children to achieve in the specific areas.</a:t>
            </a:r>
          </a:p>
          <a:p>
            <a:pPr eaLnBrk="1" hangingPunct="1"/>
            <a:r>
              <a:rPr lang="en-US" altLang="en-US" dirty="0"/>
              <a:t>Prime areas are crucial for developing children’s curiosity and enthusiasm for learning.</a:t>
            </a:r>
          </a:p>
          <a:p>
            <a:pPr eaLnBrk="1" hangingPunct="1"/>
            <a:r>
              <a:rPr lang="en-US" altLang="en-US" dirty="0"/>
              <a:t>If you can’t talk about it- you cant write about it</a:t>
            </a:r>
          </a:p>
          <a:p>
            <a:pPr eaLnBrk="1" hangingPunct="1"/>
            <a:r>
              <a:rPr lang="en-US" altLang="en-US" dirty="0"/>
              <a:t>If you cant do large movements/ fine movements you cant hold a pencil</a:t>
            </a:r>
          </a:p>
          <a:p>
            <a:pPr eaLnBrk="1" hangingPunct="1"/>
            <a:r>
              <a:rPr lang="en-US" altLang="en-US" dirty="0"/>
              <a:t>If you are worried/ anxious/ falling out with friends- not happy and secure to learn other things</a:t>
            </a:r>
          </a:p>
          <a:p>
            <a:pPr eaLnBrk="1" hangingPunct="1"/>
            <a:endParaRPr lang="en-US" altLang="en-US" dirty="0"/>
          </a:p>
          <a:p>
            <a:pPr eaLnBrk="1" hangingPunct="1"/>
            <a:r>
              <a:rPr lang="en-US" altLang="en-US" dirty="0"/>
              <a:t>CL – speaking, listening, adding storylines to their play / giving opportunities to experience a rich language environment</a:t>
            </a:r>
            <a:r>
              <a:rPr lang="en-GB" b="0" i="0" dirty="0">
                <a:solidFill>
                  <a:srgbClr val="5A5A5A"/>
                </a:solidFill>
                <a:effectLst/>
                <a:latin typeface="Open Sans" panose="020B0606030504020204" pitchFamily="34" charset="0"/>
              </a:rPr>
              <a:t>; to develop their confidence and skills in expressing themselves; and to speak and listen in a range of situations.</a:t>
            </a:r>
            <a:endParaRPr lang="en-US" altLang="en-US" dirty="0"/>
          </a:p>
          <a:p>
            <a:pPr eaLnBrk="1" hangingPunct="1"/>
            <a:r>
              <a:rPr lang="en-US" altLang="en-US" dirty="0"/>
              <a:t>PD – Fine / gross motor skills – dough disco / squiggle while you wiggle</a:t>
            </a:r>
          </a:p>
          <a:p>
            <a:pPr eaLnBrk="1" hangingPunct="1"/>
            <a:r>
              <a:rPr lang="en-US" altLang="en-US" dirty="0"/>
              <a:t>PSE – exploring relationships and self regulation, confidence to have a go.</a:t>
            </a:r>
            <a:r>
              <a:rPr lang="en-GB" b="0" i="0" dirty="0">
                <a:solidFill>
                  <a:srgbClr val="5A5A5A"/>
                </a:solidFill>
                <a:effectLst/>
                <a:latin typeface="Open Sans" panose="020B0606030504020204" pitchFamily="34" charset="0"/>
              </a:rPr>
              <a:t> </a:t>
            </a:r>
          </a:p>
          <a:p>
            <a:pPr eaLnBrk="1" hangingPunct="1"/>
            <a:r>
              <a:rPr lang="en-GB" b="0" i="0" dirty="0">
                <a:solidFill>
                  <a:srgbClr val="5A5A5A"/>
                </a:solidFill>
                <a:effectLst/>
                <a:latin typeface="Open Sans" panose="020B0606030504020204" pitchFamily="34" charset="0"/>
              </a:rPr>
              <a:t>Involves helping children to develop a positive sense of themselves, and others; to form positive relationships and develop respect for others; to develop social skills and learn how to manage their feelings; to understand appropriate behaviour in groups; and to have confidence in their own abilities.</a:t>
            </a:r>
          </a:p>
          <a:p>
            <a:pPr eaLnBrk="1" hangingPunct="1"/>
            <a:endParaRPr lang="en-GB" altLang="en-US" b="0" i="0" dirty="0">
              <a:solidFill>
                <a:srgbClr val="5A5A5A"/>
              </a:solidFill>
              <a:effectLst/>
              <a:latin typeface="Open Sans" panose="020B0606030504020204" pitchFamily="34" charset="0"/>
            </a:endParaRPr>
          </a:p>
          <a:p>
            <a:pPr eaLnBrk="1" hangingPunct="1"/>
            <a:r>
              <a:rPr lang="en-GB" altLang="en-US" b="0" i="0" dirty="0">
                <a:solidFill>
                  <a:srgbClr val="5A5A5A"/>
                </a:solidFill>
                <a:effectLst/>
                <a:latin typeface="Open Sans" panose="020B0606030504020204" pitchFamily="34" charset="0"/>
              </a:rPr>
              <a:t>Lit - </a:t>
            </a:r>
            <a:r>
              <a:rPr lang="en-GB" b="0" i="0" dirty="0">
                <a:solidFill>
                  <a:srgbClr val="5A5A5A"/>
                </a:solidFill>
                <a:effectLst/>
                <a:latin typeface="Open Sans" panose="020B0606030504020204" pitchFamily="34" charset="0"/>
              </a:rPr>
              <a:t>Involves encouraging children to link sounds and letters and to begin to read and write. Children must be given access to a wide range of reading materials (books, poems, and other written materials) to ignite their interest.</a:t>
            </a:r>
          </a:p>
          <a:p>
            <a:pPr eaLnBrk="1" hangingPunct="1"/>
            <a:endParaRPr lang="en-GB" altLang="en-US" b="0" i="0" dirty="0">
              <a:solidFill>
                <a:srgbClr val="5A5A5A"/>
              </a:solidFill>
              <a:effectLst/>
              <a:latin typeface="Open Sans" panose="020B0606030504020204" pitchFamily="34" charset="0"/>
            </a:endParaRPr>
          </a:p>
          <a:p>
            <a:pPr eaLnBrk="1" hangingPunct="1"/>
            <a:r>
              <a:rPr lang="en-GB" altLang="en-US" b="0" i="0" dirty="0">
                <a:solidFill>
                  <a:srgbClr val="5A5A5A"/>
                </a:solidFill>
                <a:effectLst/>
                <a:latin typeface="Open Sans" panose="020B0606030504020204" pitchFamily="34" charset="0"/>
              </a:rPr>
              <a:t>Maths - </a:t>
            </a:r>
            <a:r>
              <a:rPr lang="en-GB" b="0" i="0" dirty="0">
                <a:solidFill>
                  <a:srgbClr val="5A5A5A"/>
                </a:solidFill>
                <a:effectLst/>
                <a:latin typeface="Open Sans" panose="020B0606030504020204" pitchFamily="34" charset="0"/>
              </a:rPr>
              <a:t>Involves providing children with opportunities to develop and improve their skills in counting, understanding and using numbers, calculating simple addition and subtraction problems; and to describe shapes, spaces, and measures.</a:t>
            </a:r>
          </a:p>
          <a:p>
            <a:pPr eaLnBrk="1" hangingPunct="1"/>
            <a:endParaRPr lang="en-GB" altLang="en-US" b="0" i="0" dirty="0">
              <a:solidFill>
                <a:srgbClr val="5A5A5A"/>
              </a:solidFill>
              <a:effectLst/>
              <a:latin typeface="Open Sans" panose="020B0606030504020204" pitchFamily="34" charset="0"/>
            </a:endParaRPr>
          </a:p>
          <a:p>
            <a:pPr eaLnBrk="1" hangingPunct="1"/>
            <a:r>
              <a:rPr lang="en-GB" altLang="en-US" b="0" i="0" dirty="0">
                <a:solidFill>
                  <a:srgbClr val="5A5A5A"/>
                </a:solidFill>
                <a:effectLst/>
                <a:latin typeface="Open Sans" panose="020B0606030504020204" pitchFamily="34" charset="0"/>
              </a:rPr>
              <a:t>UW - </a:t>
            </a:r>
            <a:r>
              <a:rPr lang="en-GB" b="0" i="0" dirty="0">
                <a:solidFill>
                  <a:srgbClr val="5A5A5A"/>
                </a:solidFill>
                <a:effectLst/>
                <a:latin typeface="Open Sans" panose="020B0606030504020204" pitchFamily="34" charset="0"/>
              </a:rPr>
              <a:t>Involves guiding children to make sense of their physical world and their community through opportunities to explore, observe and find out about people, places, technology and the environment.</a:t>
            </a:r>
          </a:p>
          <a:p>
            <a:pPr eaLnBrk="1" hangingPunct="1"/>
            <a:endParaRPr lang="en-GB" altLang="en-US" b="0" i="0" dirty="0">
              <a:solidFill>
                <a:srgbClr val="5A5A5A"/>
              </a:solidFill>
              <a:effectLst/>
              <a:latin typeface="Open Sans" panose="020B0606030504020204" pitchFamily="34" charset="0"/>
            </a:endParaRPr>
          </a:p>
          <a:p>
            <a:pPr algn="l"/>
            <a:r>
              <a:rPr lang="en-GB" altLang="en-US" b="0" i="0" dirty="0">
                <a:solidFill>
                  <a:srgbClr val="5A5A5A"/>
                </a:solidFill>
                <a:effectLst/>
                <a:latin typeface="Open Sans" panose="020B0606030504020204" pitchFamily="34" charset="0"/>
              </a:rPr>
              <a:t>Arts - </a:t>
            </a:r>
            <a:r>
              <a:rPr lang="en-GB" b="0" i="0" dirty="0">
                <a:solidFill>
                  <a:srgbClr val="5A5A5A"/>
                </a:solidFill>
                <a:effectLst/>
                <a:latin typeface="Open Sans" panose="020B0606030504020204" pitchFamily="34" charset="0"/>
              </a:rPr>
              <a:t>Involves enabling children to explore and play with a wide range of media and materials, as well as providing opportunities and encouragement for sharing their thoughts, ideas and feelings through a variety of activities in art, music, movement, dance, role-play, and design and technology.</a:t>
            </a:r>
          </a:p>
          <a:p>
            <a:br>
              <a:rPr lang="en-GB" dirty="0"/>
            </a:br>
            <a:endParaRPr lang="en-US" altLang="en-US" dirty="0"/>
          </a:p>
        </p:txBody>
      </p:sp>
      <p:sp>
        <p:nvSpPr>
          <p:cNvPr id="16388" name="Slide Number Placeholder 3">
            <a:extLst>
              <a:ext uri="{FF2B5EF4-FFF2-40B4-BE49-F238E27FC236}">
                <a16:creationId xmlns:a16="http://schemas.microsoft.com/office/drawing/2014/main" id="{A26EEF94-113E-32F9-F7D4-BCFFB662E52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7F85D54D-CE82-490F-9F2F-54C2F21255BC}" type="slidenum">
              <a:rPr lang="en-GB" altLang="en-US" sz="1200" smtClean="0"/>
              <a:pPr/>
              <a:t>4</a:t>
            </a:fld>
            <a:endParaRPr lang="en-GB"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the end of the year, the children will be assessed against the ELGs (Handout).  </a:t>
            </a:r>
          </a:p>
          <a:p>
            <a:endParaRPr lang="en-GB" dirty="0"/>
          </a:p>
          <a:p>
            <a:r>
              <a:rPr lang="en-GB" dirty="0"/>
              <a:t>This will prepare the children to access the National Curriculum which they will start in Y1.</a:t>
            </a:r>
          </a:p>
          <a:p>
            <a:endParaRPr lang="en-GB" dirty="0"/>
          </a:p>
          <a:p>
            <a:r>
              <a:rPr lang="en-GB" dirty="0"/>
              <a:t>At the beginning of the year, the children will be complete a baseline assessment.  Statutory / provide an on entry assessment.</a:t>
            </a:r>
          </a:p>
        </p:txBody>
      </p:sp>
      <p:sp>
        <p:nvSpPr>
          <p:cNvPr id="4" name="Slide Number Placeholder 3"/>
          <p:cNvSpPr>
            <a:spLocks noGrp="1"/>
          </p:cNvSpPr>
          <p:nvPr>
            <p:ph type="sldNum" sz="quarter" idx="5"/>
          </p:nvPr>
        </p:nvSpPr>
        <p:spPr/>
        <p:txBody>
          <a:bodyPr/>
          <a:lstStyle/>
          <a:p>
            <a:pPr>
              <a:defRPr/>
            </a:pPr>
            <a:fld id="{47DC5D2E-2D2E-4ABB-AAE6-AF7B5D2F548D}" type="slidenum">
              <a:rPr lang="en-GB" altLang="en-US" smtClean="0"/>
              <a:pPr>
                <a:defRPr/>
              </a:pPr>
              <a:t>5</a:t>
            </a:fld>
            <a:endParaRPr lang="en-GB" altLang="en-US"/>
          </a:p>
        </p:txBody>
      </p:sp>
    </p:spTree>
    <p:extLst>
      <p:ext uri="{BB962C8B-B14F-4D97-AF65-F5344CB8AC3E}">
        <p14:creationId xmlns:p14="http://schemas.microsoft.com/office/powerpoint/2010/main" val="1363343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A9D2D39B-FA27-A567-5303-4D713AF55B7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8687C615-6457-A3BA-8E7B-71E361A4CA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a:t>Focused on how children learn. Do they come up with their own ideas/ make links in their learning/ challenge themselves/ persevere/ make predictions and test them out etc.</a:t>
            </a:r>
          </a:p>
        </p:txBody>
      </p:sp>
      <p:sp>
        <p:nvSpPr>
          <p:cNvPr id="18436" name="Slide Number Placeholder 3">
            <a:extLst>
              <a:ext uri="{FF2B5EF4-FFF2-40B4-BE49-F238E27FC236}">
                <a16:creationId xmlns:a16="http://schemas.microsoft.com/office/drawing/2014/main" id="{2927EB0E-3A77-3D73-FEA8-A4311434E5B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1B02526A-B1B6-4EC1-85AE-FC4E8D4B9750}" type="slidenum">
              <a:rPr lang="en-GB" altLang="en-US" sz="1200" smtClean="0"/>
              <a:pPr/>
              <a:t>6</a:t>
            </a:fld>
            <a:endParaRPr lang="en-GB"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Cards will be given out</a:t>
            </a:r>
          </a:p>
          <a:p>
            <a:r>
              <a:rPr lang="en-GB" dirty="0"/>
              <a:t>Come and watch phonics / maths / play with your child in action</a:t>
            </a:r>
          </a:p>
          <a:p>
            <a:r>
              <a:rPr lang="en-GB" dirty="0"/>
              <a:t>Read a story to the class</a:t>
            </a:r>
          </a:p>
          <a:p>
            <a:r>
              <a:rPr lang="en-GB" dirty="0"/>
              <a:t>Look out for lots of information on our class pages on the website including photos</a:t>
            </a:r>
          </a:p>
        </p:txBody>
      </p:sp>
      <p:sp>
        <p:nvSpPr>
          <p:cNvPr id="4" name="Slide Number Placeholder 3"/>
          <p:cNvSpPr>
            <a:spLocks noGrp="1"/>
          </p:cNvSpPr>
          <p:nvPr>
            <p:ph type="sldNum" sz="quarter" idx="5"/>
          </p:nvPr>
        </p:nvSpPr>
        <p:spPr/>
        <p:txBody>
          <a:bodyPr/>
          <a:lstStyle/>
          <a:p>
            <a:pPr>
              <a:defRPr/>
            </a:pPr>
            <a:fld id="{47DC5D2E-2D2E-4ABB-AAE6-AF7B5D2F548D}" type="slidenum">
              <a:rPr lang="en-GB" altLang="en-US" smtClean="0"/>
              <a:pPr>
                <a:defRPr/>
              </a:pPr>
              <a:t>7</a:t>
            </a:fld>
            <a:endParaRPr lang="en-GB" altLang="en-US"/>
          </a:p>
        </p:txBody>
      </p:sp>
    </p:spTree>
    <p:extLst>
      <p:ext uri="{BB962C8B-B14F-4D97-AF65-F5344CB8AC3E}">
        <p14:creationId xmlns:p14="http://schemas.microsoft.com/office/powerpoint/2010/main" val="2716016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7BD53F15-AC85-760E-CA3F-F8A99DE0BE8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12E5A19F-69F5-1218-9995-366AED08D17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a:t>The children’s day is balanced between adult focused activities and independent learning time where the children have the choice what they do. They are encouraged to become independent learners- </a:t>
            </a:r>
            <a:r>
              <a:rPr lang="en-US" altLang="en-US" dirty="0" err="1"/>
              <a:t>eg</a:t>
            </a:r>
            <a:r>
              <a:rPr lang="en-US" altLang="en-US" dirty="0"/>
              <a:t> find their resources and put them away at the end.</a:t>
            </a:r>
          </a:p>
          <a:p>
            <a:pPr eaLnBrk="1" hangingPunct="1"/>
            <a:r>
              <a:rPr lang="en-US" altLang="en-US" dirty="0"/>
              <a:t>We use both inside and outside daily.</a:t>
            </a:r>
          </a:p>
          <a:p>
            <a:pPr eaLnBrk="1" hangingPunct="1"/>
            <a:r>
              <a:rPr lang="en-US" altLang="en-US" dirty="0"/>
              <a:t>This is also changeable throughout the year- once the children are settled we build up to 50 minutes of phonics.</a:t>
            </a:r>
          </a:p>
        </p:txBody>
      </p:sp>
      <p:sp>
        <p:nvSpPr>
          <p:cNvPr id="24580" name="Slide Number Placeholder 3">
            <a:extLst>
              <a:ext uri="{FF2B5EF4-FFF2-40B4-BE49-F238E27FC236}">
                <a16:creationId xmlns:a16="http://schemas.microsoft.com/office/drawing/2014/main" id="{B4953D84-279A-DB7A-B084-917AB91A5DF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7AF57890-C7A3-4F53-AC6E-C98097891208}" type="slidenum">
              <a:rPr lang="en-GB" altLang="en-US" sz="1200" smtClean="0"/>
              <a:pPr/>
              <a:t>9</a:t>
            </a:fld>
            <a:endParaRPr lang="en-GB"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12AC2572-D3A8-0B12-91DC-8BEBFF53AE8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2CCCB389-0D3C-D1A1-94AF-EE2900A2507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Although we have aprons and will insist they are worn, children have an amazing ability to get stuff on their clothes! It should be washable such as chalk/ gloop etc.</a:t>
            </a:r>
          </a:p>
          <a:p>
            <a:pPr eaLnBrk="1" hangingPunct="1"/>
            <a:r>
              <a:rPr lang="en-US" altLang="en-US"/>
              <a:t>Again this will change as the year progresses and more adult directed tasks are introduced such as PE sessions. </a:t>
            </a:r>
          </a:p>
        </p:txBody>
      </p:sp>
      <p:sp>
        <p:nvSpPr>
          <p:cNvPr id="26628" name="Slide Number Placeholder 3">
            <a:extLst>
              <a:ext uri="{FF2B5EF4-FFF2-40B4-BE49-F238E27FC236}">
                <a16:creationId xmlns:a16="http://schemas.microsoft.com/office/drawing/2014/main" id="{1147977B-1FCC-F412-393C-7C9F9F2BC93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45A80B59-B2D6-4FCA-9ABC-00BB114EC41D}" type="slidenum">
              <a:rPr lang="en-GB" altLang="en-US" sz="1200" smtClean="0"/>
              <a:pPr/>
              <a:t>10</a:t>
            </a:fld>
            <a:endParaRPr lang="en-GB"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47DC5D2E-2D2E-4ABB-AAE6-AF7B5D2F548D}" type="slidenum">
              <a:rPr lang="en-GB" altLang="en-US" smtClean="0"/>
              <a:pPr>
                <a:defRPr/>
              </a:pPr>
              <a:t>11</a:t>
            </a:fld>
            <a:endParaRPr lang="en-GB" altLang="en-US"/>
          </a:p>
        </p:txBody>
      </p:sp>
    </p:spTree>
    <p:extLst>
      <p:ext uri="{BB962C8B-B14F-4D97-AF65-F5344CB8AC3E}">
        <p14:creationId xmlns:p14="http://schemas.microsoft.com/office/powerpoint/2010/main" val="67823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EFC35BC0-6B60-FF51-4C78-1462798CB4C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1639E7C0-C988-491A-DA04-492C5FAB7F6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30724" name="Slide Number Placeholder 3">
            <a:extLst>
              <a:ext uri="{FF2B5EF4-FFF2-40B4-BE49-F238E27FC236}">
                <a16:creationId xmlns:a16="http://schemas.microsoft.com/office/drawing/2014/main" id="{4165D523-00C3-64B7-ED1F-4279327CDE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B308D197-A794-4D95-B967-9322E7B0246D}" type="slidenum">
              <a:rPr lang="en-GB" altLang="en-US" sz="1200" smtClean="0"/>
              <a:pPr/>
              <a:t>12</a:t>
            </a:fld>
            <a:endParaRPr lang="en-GB"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FAE2ED92-E532-A3DA-BAED-176D5E8BD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38C762B0-9EAE-60A3-8233-1481C1F1D9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Can bring a packed lunch or have a free hot school meal.</a:t>
            </a:r>
          </a:p>
          <a:p>
            <a:endParaRPr lang="en-US" altLang="en-US" dirty="0"/>
          </a:p>
        </p:txBody>
      </p:sp>
      <p:sp>
        <p:nvSpPr>
          <p:cNvPr id="32772" name="Slide Number Placeholder 3">
            <a:extLst>
              <a:ext uri="{FF2B5EF4-FFF2-40B4-BE49-F238E27FC236}">
                <a16:creationId xmlns:a16="http://schemas.microsoft.com/office/drawing/2014/main" id="{EA3D077D-75E2-8F3C-9E98-A08A9F94C92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AABCC217-281A-4759-8C62-288EF27200CC}" type="slidenum">
              <a:rPr lang="en-GB" altLang="en-US" sz="1200" smtClean="0"/>
              <a:pPr/>
              <a:t>13</a:t>
            </a:fld>
            <a:endParaRPr lang="en-GB" alt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4BED7E8A-7A81-7FB2-1A6D-8AD0FCAA9B3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9AEEB239-B48D-A551-EF8D-8501A32F1FD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34820" name="Slide Number Placeholder 3">
            <a:extLst>
              <a:ext uri="{FF2B5EF4-FFF2-40B4-BE49-F238E27FC236}">
                <a16:creationId xmlns:a16="http://schemas.microsoft.com/office/drawing/2014/main" id="{D4F46018-7136-0EB4-7ECE-7C3E5E86652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5EEEC4CF-0B66-4330-AC06-4D6E9B0F825D}" type="slidenum">
              <a:rPr lang="en-GB" altLang="en-US" sz="1200" smtClean="0"/>
              <a:pPr/>
              <a:t>14</a:t>
            </a:fld>
            <a:endParaRPr lang="en-GB" alt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CEE42F35-8C97-7EB3-C8D4-C779069F7A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3CEF0797-EE42-8DDB-F75D-68CD595C88A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6868" name="Slide Number Placeholder 3">
            <a:extLst>
              <a:ext uri="{FF2B5EF4-FFF2-40B4-BE49-F238E27FC236}">
                <a16:creationId xmlns:a16="http://schemas.microsoft.com/office/drawing/2014/main" id="{94B94CB3-7DAD-0D55-0A79-A168065CC7D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4E7EC599-17C6-4227-9D79-270B1285A5AA}" type="slidenum">
              <a:rPr lang="en-GB" altLang="en-US" sz="1200" smtClean="0"/>
              <a:pPr/>
              <a:t>15</a:t>
            </a:fld>
            <a:endParaRPr lang="en-GB" alt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1EF1A2A9-7054-B498-3760-85761217D95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9DCA6D17-11CD-5796-6050-4E2900618E3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8916" name="Slide Number Placeholder 3">
            <a:extLst>
              <a:ext uri="{FF2B5EF4-FFF2-40B4-BE49-F238E27FC236}">
                <a16:creationId xmlns:a16="http://schemas.microsoft.com/office/drawing/2014/main" id="{E7315EFA-CB17-80CD-7541-CCF266FDD6D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FD12E9BD-0A1C-440F-A7C3-E57334B843F9}" type="slidenum">
              <a:rPr lang="en-GB" altLang="en-US" sz="1200" smtClean="0"/>
              <a:pPr/>
              <a:t>16</a:t>
            </a:fld>
            <a:endParaRPr lang="en-GB" altLang="en-U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430B5E4B-D2E6-D8D9-1C95-DD8596AFA8F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65FCFC07-B1D2-190C-AE07-F5C4FF9834E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Winter boys- Grey trousers, white/ red polo shirt, red sweatshirt- logoed ones order from school</a:t>
            </a:r>
          </a:p>
          <a:p>
            <a:r>
              <a:rPr lang="en-US" altLang="en-US" dirty="0"/>
              <a:t>Summer boys- grey shorts, white/ red polo shirt, read sweatshirt- </a:t>
            </a:r>
          </a:p>
          <a:p>
            <a:endParaRPr lang="en-US" altLang="en-US" dirty="0"/>
          </a:p>
          <a:p>
            <a:endParaRPr lang="en-US" altLang="en-US" dirty="0"/>
          </a:p>
        </p:txBody>
      </p:sp>
      <p:sp>
        <p:nvSpPr>
          <p:cNvPr id="40964" name="Slide Number Placeholder 3">
            <a:extLst>
              <a:ext uri="{FF2B5EF4-FFF2-40B4-BE49-F238E27FC236}">
                <a16:creationId xmlns:a16="http://schemas.microsoft.com/office/drawing/2014/main" id="{94012070-A1B0-2154-F53D-23B9DC6EFA3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D27F570F-98AD-4CDC-A7A3-EE46C9BD4D48}" type="slidenum">
              <a:rPr lang="en-GB" altLang="en-US" sz="1200" smtClean="0"/>
              <a:pPr/>
              <a:t>17</a:t>
            </a:fld>
            <a:endParaRPr lang="en-GB" altLang="en-U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76952426-7DCE-5EFE-7B83-995BE6993A1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678BD534-14AE-66F7-B11F-3D7F7F3ADA2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a:t>We will be changing at school.</a:t>
            </a:r>
          </a:p>
        </p:txBody>
      </p:sp>
      <p:sp>
        <p:nvSpPr>
          <p:cNvPr id="45060" name="Slide Number Placeholder 3">
            <a:extLst>
              <a:ext uri="{FF2B5EF4-FFF2-40B4-BE49-F238E27FC236}">
                <a16:creationId xmlns:a16="http://schemas.microsoft.com/office/drawing/2014/main" id="{55787398-2BD8-0583-FDB0-3817987A148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250C3B0A-3F4D-443A-8077-EB4AA66C91BF}" type="slidenum">
              <a:rPr lang="en-GB" altLang="en-US" sz="1200" smtClean="0"/>
              <a:pPr/>
              <a:t>18</a:t>
            </a:fld>
            <a:endParaRPr lang="en-GB" altLang="en-U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DEC20C1A-6826-06C6-46FB-72B9C02D645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38ABB7E3-D7EB-ABF6-DCE4-E05ED60416D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a:p>
        </p:txBody>
      </p:sp>
      <p:sp>
        <p:nvSpPr>
          <p:cNvPr id="47108" name="Slide Number Placeholder 3">
            <a:extLst>
              <a:ext uri="{FF2B5EF4-FFF2-40B4-BE49-F238E27FC236}">
                <a16:creationId xmlns:a16="http://schemas.microsoft.com/office/drawing/2014/main" id="{B1B0E030-FBA3-5007-E768-BC52E8BB38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EA30DF2E-CA2A-4F5A-9B28-915C1B0B79DC}" type="slidenum">
              <a:rPr lang="en-GB" altLang="en-US" sz="1200" smtClean="0"/>
              <a:pPr/>
              <a:t>19</a:t>
            </a:fld>
            <a:endParaRPr lang="en-GB" altLang="en-U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4AD3966A-A23D-D593-5493-9C640CD3114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CE525612-906F-A202-CB52-C925B4A71C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9156" name="Slide Number Placeholder 3">
            <a:extLst>
              <a:ext uri="{FF2B5EF4-FFF2-40B4-BE49-F238E27FC236}">
                <a16:creationId xmlns:a16="http://schemas.microsoft.com/office/drawing/2014/main" id="{06CD6000-06BE-2E59-B2A7-C4A0086EBBB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DF71438E-7BD7-4E28-827B-D822E1C58083}" type="slidenum">
              <a:rPr lang="en-GB" altLang="en-US" sz="1200" smtClean="0"/>
              <a:pPr/>
              <a:t>20</a:t>
            </a:fld>
            <a:endParaRPr lang="en-GB" alt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9516A551-BA1D-491C-D087-5AE16209C33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A165E0A4-A566-9D7A-FD79-B5388356964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51204" name="Slide Number Placeholder 3">
            <a:extLst>
              <a:ext uri="{FF2B5EF4-FFF2-40B4-BE49-F238E27FC236}">
                <a16:creationId xmlns:a16="http://schemas.microsoft.com/office/drawing/2014/main" id="{3D0D67C9-D0C2-CB6E-8577-0C886EA73F9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3F1D9649-BAE7-42F8-BB33-98A3AE2B5B9E}" type="slidenum">
              <a:rPr lang="en-GB" altLang="en-US" sz="1200" smtClean="0"/>
              <a:pPr/>
              <a:t>21</a:t>
            </a:fld>
            <a:endParaRPr lang="en-GB" altLang="en-US"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23F42001-2E77-9394-284E-2DDE73D0070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5BF5BF8A-0A41-867A-D14B-A1A9E4227AF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Uniform all looks the same when you’re 4!</a:t>
            </a:r>
          </a:p>
        </p:txBody>
      </p:sp>
      <p:sp>
        <p:nvSpPr>
          <p:cNvPr id="55300" name="Slide Number Placeholder 3">
            <a:extLst>
              <a:ext uri="{FF2B5EF4-FFF2-40B4-BE49-F238E27FC236}">
                <a16:creationId xmlns:a16="http://schemas.microsoft.com/office/drawing/2014/main" id="{73467D39-496C-C3E4-C878-26B1D7958DF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A786FE02-4CBE-40FC-9B7D-AC845BD9C484}" type="slidenum">
              <a:rPr lang="en-GB" altLang="en-US" sz="1200" smtClean="0"/>
              <a:pPr/>
              <a:t>22</a:t>
            </a:fld>
            <a:endParaRPr lang="en-GB" altLang="en-US"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0D221993-8E22-B3EF-4DDD-67A8DBC4A3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id="{336F482D-2F23-DE65-EF9E-B4510030817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a:t>If you haven’t signed up for a home visit, please could you do this now.</a:t>
            </a:r>
          </a:p>
        </p:txBody>
      </p:sp>
      <p:sp>
        <p:nvSpPr>
          <p:cNvPr id="57348" name="Slide Number Placeholder 3">
            <a:extLst>
              <a:ext uri="{FF2B5EF4-FFF2-40B4-BE49-F238E27FC236}">
                <a16:creationId xmlns:a16="http://schemas.microsoft.com/office/drawing/2014/main" id="{6CC3A844-44F6-6D99-806C-284347E7389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CBC64B17-E25D-479A-99E6-BA73D1DF07A4}" type="slidenum">
              <a:rPr lang="en-GB" altLang="en-US" sz="1200" smtClean="0"/>
              <a:pPr/>
              <a:t>23</a:t>
            </a:fld>
            <a:endParaRPr lang="en-GB" altLang="en-US" sz="120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026" descr="Canvas">
            <a:extLst>
              <a:ext uri="{FF2B5EF4-FFF2-40B4-BE49-F238E27FC236}">
                <a16:creationId xmlns:a16="http://schemas.microsoft.com/office/drawing/2014/main" id="{B282B1BE-6A78-101C-4F78-0E003174D1FE}"/>
              </a:ext>
            </a:extLst>
          </p:cNvPr>
          <p:cNvSpPr>
            <a:spLocks noChangeArrowheads="1"/>
          </p:cNvSpPr>
          <p:nvPr/>
        </p:nvSpPr>
        <p:spPr bwMode="white">
          <a:xfrm>
            <a:off x="528638" y="201613"/>
            <a:ext cx="8397875" cy="6467475"/>
          </a:xfrm>
          <a:prstGeom prst="rect">
            <a:avLst/>
          </a:prstGeom>
          <a:blipFill dpi="0" rotWithShape="0">
            <a:blip r:embed="rId2"/>
            <a:srcRect/>
            <a:tile tx="0" ty="0" sx="100000" sy="100000" flip="none" algn="tl"/>
          </a:blipFill>
          <a:ln>
            <a:noFill/>
          </a:ln>
        </p:spPr>
        <p:txBody>
          <a:bodyPr wrap="none" anchor="ct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eaLnBrk="1" hangingPunct="1">
              <a:defRPr/>
            </a:pPr>
            <a:endParaRPr kumimoji="1" lang="en-US" altLang="en-US"/>
          </a:p>
        </p:txBody>
      </p:sp>
      <p:pic>
        <p:nvPicPr>
          <p:cNvPr id="3" name="Picture 1027" descr="A:\minispir.GIF">
            <a:extLst>
              <a:ext uri="{FF2B5EF4-FFF2-40B4-BE49-F238E27FC236}">
                <a16:creationId xmlns:a16="http://schemas.microsoft.com/office/drawing/2014/main" id="{4992BA7B-3052-4E36-F2B0-72F276B397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0" y="50800"/>
            <a:ext cx="118110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1028" descr="Canvas">
            <a:extLst>
              <a:ext uri="{FF2B5EF4-FFF2-40B4-BE49-F238E27FC236}">
                <a16:creationId xmlns:a16="http://schemas.microsoft.com/office/drawing/2014/main" id="{2E6A7223-76A7-2EAA-6647-5438FD28AAEE}"/>
              </a:ext>
            </a:extLst>
          </p:cNvPr>
          <p:cNvSpPr>
            <a:spLocks noChangeArrowheads="1"/>
          </p:cNvSpPr>
          <p:nvPr/>
        </p:nvSpPr>
        <p:spPr bwMode="white">
          <a:xfrm>
            <a:off x="596900" y="4130675"/>
            <a:ext cx="1041400" cy="457200"/>
          </a:xfrm>
          <a:prstGeom prst="rect">
            <a:avLst/>
          </a:prstGeom>
          <a:blipFill dpi="0" rotWithShape="0">
            <a:blip r:embed="rId2"/>
            <a:srcRect/>
            <a:tile tx="0" ty="0" sx="100000" sy="100000" flip="none" algn="tl"/>
          </a:blipFill>
          <a:ln>
            <a:noFill/>
          </a:ln>
        </p:spPr>
        <p:txBody>
          <a:bodyPr wrap="none" anchor="ct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eaLnBrk="1" hangingPunct="1">
              <a:defRPr/>
            </a:pPr>
            <a:endParaRPr kumimoji="1" lang="en-US" altLang="en-US"/>
          </a:p>
        </p:txBody>
      </p:sp>
      <p:pic>
        <p:nvPicPr>
          <p:cNvPr id="5" name="Picture 1029" descr="A:\minispir.GIF">
            <a:extLst>
              <a:ext uri="{FF2B5EF4-FFF2-40B4-BE49-F238E27FC236}">
                <a16:creationId xmlns:a16="http://schemas.microsoft.com/office/drawing/2014/main" id="{A047C8E0-91B9-122D-84D4-4C44A15E97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9999"/>
          <a:stretch>
            <a:fillRect/>
          </a:stretch>
        </p:blipFill>
        <p:spPr bwMode="ltGray">
          <a:xfrm>
            <a:off x="0" y="4222750"/>
            <a:ext cx="11811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4" name="Rectangle 1030"/>
          <p:cNvSpPr>
            <a:spLocks noGrp="1" noChangeArrowheads="1"/>
          </p:cNvSpPr>
          <p:nvPr>
            <p:ph type="ctrTitle"/>
          </p:nvPr>
        </p:nvSpPr>
        <p:spPr>
          <a:xfrm>
            <a:off x="914400" y="2057400"/>
            <a:ext cx="7721600" cy="1143000"/>
          </a:xfrm>
        </p:spPr>
        <p:txBody>
          <a:bodyPr/>
          <a:lstStyle>
            <a:lvl1pPr>
              <a:defRPr/>
            </a:lvl1pPr>
          </a:lstStyle>
          <a:p>
            <a:r>
              <a:rPr lang="en-GB"/>
              <a:t>Click to edit Master title style</a:t>
            </a:r>
          </a:p>
        </p:txBody>
      </p:sp>
      <p:sp>
        <p:nvSpPr>
          <p:cNvPr id="22535" name="Rectangle 1031"/>
          <p:cNvSpPr>
            <a:spLocks noGrp="1" noChangeArrowheads="1"/>
          </p:cNvSpPr>
          <p:nvPr>
            <p:ph type="subTitle" idx="1"/>
          </p:nvPr>
        </p:nvSpPr>
        <p:spPr>
          <a:xfrm>
            <a:off x="1625600" y="3886200"/>
            <a:ext cx="6400800" cy="1771650"/>
          </a:xfrm>
        </p:spPr>
        <p:txBody>
          <a:bodyPr/>
          <a:lstStyle>
            <a:lvl1pPr marL="0" indent="0" algn="ctr">
              <a:buFontTx/>
              <a:buNone/>
              <a:defRPr/>
            </a:lvl1pPr>
          </a:lstStyle>
          <a:p>
            <a:r>
              <a:rPr lang="en-GB"/>
              <a:t>Click to edit Master subtitle style</a:t>
            </a:r>
          </a:p>
        </p:txBody>
      </p:sp>
      <p:sp>
        <p:nvSpPr>
          <p:cNvPr id="6" name="Rectangle 1032">
            <a:extLst>
              <a:ext uri="{FF2B5EF4-FFF2-40B4-BE49-F238E27FC236}">
                <a16:creationId xmlns:a16="http://schemas.microsoft.com/office/drawing/2014/main" id="{3B425E18-133E-9243-D963-38D994E7C5D8}"/>
              </a:ext>
            </a:extLst>
          </p:cNvPr>
          <p:cNvSpPr>
            <a:spLocks noGrp="1" noChangeArrowheads="1"/>
          </p:cNvSpPr>
          <p:nvPr>
            <p:ph type="dt" sz="quarter" idx="10"/>
          </p:nvPr>
        </p:nvSpPr>
        <p:spPr>
          <a:xfrm>
            <a:off x="1084263" y="6096000"/>
            <a:ext cx="1905000" cy="457200"/>
          </a:xfrm>
        </p:spPr>
        <p:txBody>
          <a:bodyPr/>
          <a:lstStyle>
            <a:lvl1pPr>
              <a:defRPr/>
            </a:lvl1pPr>
          </a:lstStyle>
          <a:p>
            <a:pPr>
              <a:defRPr/>
            </a:pPr>
            <a:endParaRPr lang="en-GB"/>
          </a:p>
        </p:txBody>
      </p:sp>
      <p:sp>
        <p:nvSpPr>
          <p:cNvPr id="7" name="Rectangle 1033">
            <a:extLst>
              <a:ext uri="{FF2B5EF4-FFF2-40B4-BE49-F238E27FC236}">
                <a16:creationId xmlns:a16="http://schemas.microsoft.com/office/drawing/2014/main" id="{E3E7E57A-0901-FC1E-7332-5470CCA74E12}"/>
              </a:ext>
            </a:extLst>
          </p:cNvPr>
          <p:cNvSpPr>
            <a:spLocks noGrp="1" noChangeArrowheads="1"/>
          </p:cNvSpPr>
          <p:nvPr>
            <p:ph type="ftr" sz="quarter" idx="11"/>
          </p:nvPr>
        </p:nvSpPr>
        <p:spPr>
          <a:xfrm>
            <a:off x="3522663" y="6096000"/>
            <a:ext cx="2895600" cy="457200"/>
          </a:xfrm>
        </p:spPr>
        <p:txBody>
          <a:bodyPr/>
          <a:lstStyle>
            <a:lvl1pPr>
              <a:defRPr/>
            </a:lvl1pPr>
          </a:lstStyle>
          <a:p>
            <a:pPr>
              <a:defRPr/>
            </a:pPr>
            <a:endParaRPr lang="en-GB"/>
          </a:p>
        </p:txBody>
      </p:sp>
      <p:sp>
        <p:nvSpPr>
          <p:cNvPr id="8" name="Rectangle 1034">
            <a:extLst>
              <a:ext uri="{FF2B5EF4-FFF2-40B4-BE49-F238E27FC236}">
                <a16:creationId xmlns:a16="http://schemas.microsoft.com/office/drawing/2014/main" id="{6F58DFF1-5ABD-834E-1798-9DDBC09448EB}"/>
              </a:ext>
            </a:extLst>
          </p:cNvPr>
          <p:cNvSpPr>
            <a:spLocks noGrp="1" noChangeArrowheads="1"/>
          </p:cNvSpPr>
          <p:nvPr>
            <p:ph type="sldNum" sz="quarter" idx="12"/>
          </p:nvPr>
        </p:nvSpPr>
        <p:spPr>
          <a:xfrm>
            <a:off x="6951663" y="6096000"/>
            <a:ext cx="1905000" cy="457200"/>
          </a:xfrm>
        </p:spPr>
        <p:txBody>
          <a:bodyPr/>
          <a:lstStyle>
            <a:lvl1pPr>
              <a:defRPr/>
            </a:lvl1pPr>
          </a:lstStyle>
          <a:p>
            <a:pPr>
              <a:defRPr/>
            </a:pPr>
            <a:fld id="{8B331094-F993-46E3-9595-AA38A70E190D}" type="slidenum">
              <a:rPr lang="en-GB" altLang="en-US"/>
              <a:pPr>
                <a:defRPr/>
              </a:pPr>
              <a:t>‹#›</a:t>
            </a:fld>
            <a:endParaRPr lang="en-GB" altLang="en-US"/>
          </a:p>
        </p:txBody>
      </p:sp>
    </p:spTree>
    <p:extLst>
      <p:ext uri="{BB962C8B-B14F-4D97-AF65-F5344CB8AC3E}">
        <p14:creationId xmlns:p14="http://schemas.microsoft.com/office/powerpoint/2010/main" val="4140885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3E9642FC-F6B7-3B43-7590-62565EB27451}"/>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C1E7ED3D-9DA3-4817-6DD9-058725C4D16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79040D66-28B2-3D0F-3379-95FDBE1CB59B}"/>
              </a:ext>
            </a:extLst>
          </p:cNvPr>
          <p:cNvSpPr>
            <a:spLocks noGrp="1" noChangeArrowheads="1"/>
          </p:cNvSpPr>
          <p:nvPr>
            <p:ph type="sldNum" sz="quarter" idx="12"/>
          </p:nvPr>
        </p:nvSpPr>
        <p:spPr>
          <a:ln/>
        </p:spPr>
        <p:txBody>
          <a:bodyPr/>
          <a:lstStyle>
            <a:lvl1pPr>
              <a:defRPr/>
            </a:lvl1pPr>
          </a:lstStyle>
          <a:p>
            <a:pPr>
              <a:defRPr/>
            </a:pPr>
            <a:fld id="{63BB04E8-E75F-4C3F-990E-D2BAC2B7F230}" type="slidenum">
              <a:rPr lang="en-GB" altLang="en-US"/>
              <a:pPr>
                <a:defRPr/>
              </a:pPr>
              <a:t>‹#›</a:t>
            </a:fld>
            <a:endParaRPr lang="en-GB" altLang="en-US"/>
          </a:p>
        </p:txBody>
      </p:sp>
    </p:spTree>
    <p:extLst>
      <p:ext uri="{BB962C8B-B14F-4D97-AF65-F5344CB8AC3E}">
        <p14:creationId xmlns:p14="http://schemas.microsoft.com/office/powerpoint/2010/main" val="1626730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a:extLst>
              <a:ext uri="{FF2B5EF4-FFF2-40B4-BE49-F238E27FC236}">
                <a16:creationId xmlns:a16="http://schemas.microsoft.com/office/drawing/2014/main" id="{AC3F2C88-0CDC-D4F5-A537-957DAC6B5CB1}"/>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3D9A70F1-8245-6109-0808-C85ED40CEA11}"/>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171C569E-2103-ABF2-F9ED-ABF43B88F95A}"/>
              </a:ext>
            </a:extLst>
          </p:cNvPr>
          <p:cNvSpPr>
            <a:spLocks noGrp="1" noChangeArrowheads="1"/>
          </p:cNvSpPr>
          <p:nvPr>
            <p:ph type="sldNum" sz="quarter" idx="12"/>
          </p:nvPr>
        </p:nvSpPr>
        <p:spPr>
          <a:ln/>
        </p:spPr>
        <p:txBody>
          <a:bodyPr/>
          <a:lstStyle>
            <a:lvl1pPr>
              <a:defRPr/>
            </a:lvl1pPr>
          </a:lstStyle>
          <a:p>
            <a:pPr>
              <a:defRPr/>
            </a:pPr>
            <a:fld id="{0111F4EE-2701-46F4-B5D5-FA0CB1847BC9}" type="slidenum">
              <a:rPr lang="en-GB" altLang="en-US"/>
              <a:pPr>
                <a:defRPr/>
              </a:pPr>
              <a:t>‹#›</a:t>
            </a:fld>
            <a:endParaRPr lang="en-GB" altLang="en-US"/>
          </a:p>
        </p:txBody>
      </p:sp>
    </p:spTree>
    <p:extLst>
      <p:ext uri="{BB962C8B-B14F-4D97-AF65-F5344CB8AC3E}">
        <p14:creationId xmlns:p14="http://schemas.microsoft.com/office/powerpoint/2010/main" val="3856425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0668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9530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a:extLst>
              <a:ext uri="{FF2B5EF4-FFF2-40B4-BE49-F238E27FC236}">
                <a16:creationId xmlns:a16="http://schemas.microsoft.com/office/drawing/2014/main" id="{CF863E31-0E2B-8635-B402-6767A62DE454}"/>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69FA8DD4-F1D7-8975-A00F-0307A567B23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D43FF8D4-383A-6B91-7C34-63EB671EB8B7}"/>
              </a:ext>
            </a:extLst>
          </p:cNvPr>
          <p:cNvSpPr>
            <a:spLocks noGrp="1" noChangeArrowheads="1"/>
          </p:cNvSpPr>
          <p:nvPr>
            <p:ph type="sldNum" sz="quarter" idx="12"/>
          </p:nvPr>
        </p:nvSpPr>
        <p:spPr>
          <a:ln/>
        </p:spPr>
        <p:txBody>
          <a:bodyPr/>
          <a:lstStyle>
            <a:lvl1pPr>
              <a:defRPr/>
            </a:lvl1pPr>
          </a:lstStyle>
          <a:p>
            <a:pPr>
              <a:defRPr/>
            </a:pPr>
            <a:fld id="{CCDACF2A-9514-4F12-AF6C-7E6A8C1C4545}" type="slidenum">
              <a:rPr lang="en-GB" altLang="en-US"/>
              <a:pPr>
                <a:defRPr/>
              </a:pPr>
              <a:t>‹#›</a:t>
            </a:fld>
            <a:endParaRPr lang="en-GB" altLang="en-US"/>
          </a:p>
        </p:txBody>
      </p:sp>
    </p:spTree>
    <p:extLst>
      <p:ext uri="{BB962C8B-B14F-4D97-AF65-F5344CB8AC3E}">
        <p14:creationId xmlns:p14="http://schemas.microsoft.com/office/powerpoint/2010/main" val="2497756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a:extLst>
              <a:ext uri="{FF2B5EF4-FFF2-40B4-BE49-F238E27FC236}">
                <a16:creationId xmlns:a16="http://schemas.microsoft.com/office/drawing/2014/main" id="{1155B07A-A256-7E9C-08B3-87FDE5BF65E9}"/>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9">
            <a:extLst>
              <a:ext uri="{FF2B5EF4-FFF2-40B4-BE49-F238E27FC236}">
                <a16:creationId xmlns:a16="http://schemas.microsoft.com/office/drawing/2014/main" id="{3F7F2200-2829-2513-EEB5-C65F5B1CF12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10">
            <a:extLst>
              <a:ext uri="{FF2B5EF4-FFF2-40B4-BE49-F238E27FC236}">
                <a16:creationId xmlns:a16="http://schemas.microsoft.com/office/drawing/2014/main" id="{1F2454EC-2151-67C4-F45E-F5220463290A}"/>
              </a:ext>
            </a:extLst>
          </p:cNvPr>
          <p:cNvSpPr>
            <a:spLocks noGrp="1" noChangeArrowheads="1"/>
          </p:cNvSpPr>
          <p:nvPr>
            <p:ph type="sldNum" sz="quarter" idx="12"/>
          </p:nvPr>
        </p:nvSpPr>
        <p:spPr>
          <a:ln/>
        </p:spPr>
        <p:txBody>
          <a:bodyPr/>
          <a:lstStyle>
            <a:lvl1pPr>
              <a:defRPr/>
            </a:lvl1pPr>
          </a:lstStyle>
          <a:p>
            <a:pPr>
              <a:defRPr/>
            </a:pPr>
            <a:fld id="{FB2C024D-3B4B-4BFF-BE91-4B9B2CA34B3C}" type="slidenum">
              <a:rPr lang="en-GB" altLang="en-US"/>
              <a:pPr>
                <a:defRPr/>
              </a:pPr>
              <a:t>‹#›</a:t>
            </a:fld>
            <a:endParaRPr lang="en-GB" altLang="en-US"/>
          </a:p>
        </p:txBody>
      </p:sp>
    </p:spTree>
    <p:extLst>
      <p:ext uri="{BB962C8B-B14F-4D97-AF65-F5344CB8AC3E}">
        <p14:creationId xmlns:p14="http://schemas.microsoft.com/office/powerpoint/2010/main" val="1742389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a:extLst>
              <a:ext uri="{FF2B5EF4-FFF2-40B4-BE49-F238E27FC236}">
                <a16:creationId xmlns:a16="http://schemas.microsoft.com/office/drawing/2014/main" id="{40CB7A16-8748-08F2-86B6-A5D15AAB6937}"/>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9">
            <a:extLst>
              <a:ext uri="{FF2B5EF4-FFF2-40B4-BE49-F238E27FC236}">
                <a16:creationId xmlns:a16="http://schemas.microsoft.com/office/drawing/2014/main" id="{956E071C-DA30-0238-066A-D44A6D64578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10">
            <a:extLst>
              <a:ext uri="{FF2B5EF4-FFF2-40B4-BE49-F238E27FC236}">
                <a16:creationId xmlns:a16="http://schemas.microsoft.com/office/drawing/2014/main" id="{4B7D2D10-39CB-1A2A-4133-407A5E981BDB}"/>
              </a:ext>
            </a:extLst>
          </p:cNvPr>
          <p:cNvSpPr>
            <a:spLocks noGrp="1" noChangeArrowheads="1"/>
          </p:cNvSpPr>
          <p:nvPr>
            <p:ph type="sldNum" sz="quarter" idx="12"/>
          </p:nvPr>
        </p:nvSpPr>
        <p:spPr>
          <a:ln/>
        </p:spPr>
        <p:txBody>
          <a:bodyPr/>
          <a:lstStyle>
            <a:lvl1pPr>
              <a:defRPr/>
            </a:lvl1pPr>
          </a:lstStyle>
          <a:p>
            <a:pPr>
              <a:defRPr/>
            </a:pPr>
            <a:fld id="{C5E81C77-2BEA-4F69-9B0A-48E63556DFCF}" type="slidenum">
              <a:rPr lang="en-GB" altLang="en-US"/>
              <a:pPr>
                <a:defRPr/>
              </a:pPr>
              <a:t>‹#›</a:t>
            </a:fld>
            <a:endParaRPr lang="en-GB" altLang="en-US"/>
          </a:p>
        </p:txBody>
      </p:sp>
    </p:spTree>
    <p:extLst>
      <p:ext uri="{BB962C8B-B14F-4D97-AF65-F5344CB8AC3E}">
        <p14:creationId xmlns:p14="http://schemas.microsoft.com/office/powerpoint/2010/main" val="3223657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49F149E8-8ECD-4318-91FA-3F77051FB53E}"/>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9">
            <a:extLst>
              <a:ext uri="{FF2B5EF4-FFF2-40B4-BE49-F238E27FC236}">
                <a16:creationId xmlns:a16="http://schemas.microsoft.com/office/drawing/2014/main" id="{CCD01ADB-DACB-3944-889D-BBF1B5642A2D}"/>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10">
            <a:extLst>
              <a:ext uri="{FF2B5EF4-FFF2-40B4-BE49-F238E27FC236}">
                <a16:creationId xmlns:a16="http://schemas.microsoft.com/office/drawing/2014/main" id="{2EC60ABB-F427-A06E-EEFD-E5598EAB7641}"/>
              </a:ext>
            </a:extLst>
          </p:cNvPr>
          <p:cNvSpPr>
            <a:spLocks noGrp="1" noChangeArrowheads="1"/>
          </p:cNvSpPr>
          <p:nvPr>
            <p:ph type="sldNum" sz="quarter" idx="12"/>
          </p:nvPr>
        </p:nvSpPr>
        <p:spPr>
          <a:ln/>
        </p:spPr>
        <p:txBody>
          <a:bodyPr/>
          <a:lstStyle>
            <a:lvl1pPr>
              <a:defRPr/>
            </a:lvl1pPr>
          </a:lstStyle>
          <a:p>
            <a:pPr>
              <a:defRPr/>
            </a:pPr>
            <a:fld id="{3BCAECED-51F7-4E1B-B9BE-CD680C178633}" type="slidenum">
              <a:rPr lang="en-GB" altLang="en-US"/>
              <a:pPr>
                <a:defRPr/>
              </a:pPr>
              <a:t>‹#›</a:t>
            </a:fld>
            <a:endParaRPr lang="en-GB" altLang="en-US"/>
          </a:p>
        </p:txBody>
      </p:sp>
    </p:spTree>
    <p:extLst>
      <p:ext uri="{BB962C8B-B14F-4D97-AF65-F5344CB8AC3E}">
        <p14:creationId xmlns:p14="http://schemas.microsoft.com/office/powerpoint/2010/main" val="4138938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A518C760-142B-9E62-EDEC-FED74668D06A}"/>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BADD8651-A045-92C3-978A-0B60B4219AB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E9459DE8-A93C-CDAB-D924-816EA8798B06}"/>
              </a:ext>
            </a:extLst>
          </p:cNvPr>
          <p:cNvSpPr>
            <a:spLocks noGrp="1" noChangeArrowheads="1"/>
          </p:cNvSpPr>
          <p:nvPr>
            <p:ph type="sldNum" sz="quarter" idx="12"/>
          </p:nvPr>
        </p:nvSpPr>
        <p:spPr>
          <a:ln/>
        </p:spPr>
        <p:txBody>
          <a:bodyPr/>
          <a:lstStyle>
            <a:lvl1pPr>
              <a:defRPr/>
            </a:lvl1pPr>
          </a:lstStyle>
          <a:p>
            <a:pPr>
              <a:defRPr/>
            </a:pPr>
            <a:fld id="{D67F765A-EA24-4483-9E3D-7308A78FB40B}" type="slidenum">
              <a:rPr lang="en-GB" altLang="en-US"/>
              <a:pPr>
                <a:defRPr/>
              </a:pPr>
              <a:t>‹#›</a:t>
            </a:fld>
            <a:endParaRPr lang="en-GB" altLang="en-US"/>
          </a:p>
        </p:txBody>
      </p:sp>
    </p:spTree>
    <p:extLst>
      <p:ext uri="{BB962C8B-B14F-4D97-AF65-F5344CB8AC3E}">
        <p14:creationId xmlns:p14="http://schemas.microsoft.com/office/powerpoint/2010/main" val="1307990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F24A2206-5767-D727-23CA-B3F6C7514A9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DEB03F4B-AE25-0667-90E6-52B3F0FB96F1}"/>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A84B7634-7692-A3C2-0328-B8B4CB58ADF8}"/>
              </a:ext>
            </a:extLst>
          </p:cNvPr>
          <p:cNvSpPr>
            <a:spLocks noGrp="1" noChangeArrowheads="1"/>
          </p:cNvSpPr>
          <p:nvPr>
            <p:ph type="sldNum" sz="quarter" idx="12"/>
          </p:nvPr>
        </p:nvSpPr>
        <p:spPr>
          <a:ln/>
        </p:spPr>
        <p:txBody>
          <a:bodyPr/>
          <a:lstStyle>
            <a:lvl1pPr>
              <a:defRPr/>
            </a:lvl1pPr>
          </a:lstStyle>
          <a:p>
            <a:pPr>
              <a:defRPr/>
            </a:pPr>
            <a:fld id="{FD264422-239F-4C08-80F6-B0C4F0AE4AB8}" type="slidenum">
              <a:rPr lang="en-GB" altLang="en-US"/>
              <a:pPr>
                <a:defRPr/>
              </a:pPr>
              <a:t>‹#›</a:t>
            </a:fld>
            <a:endParaRPr lang="en-GB" altLang="en-US"/>
          </a:p>
        </p:txBody>
      </p:sp>
    </p:spTree>
    <p:extLst>
      <p:ext uri="{BB962C8B-B14F-4D97-AF65-F5344CB8AC3E}">
        <p14:creationId xmlns:p14="http://schemas.microsoft.com/office/powerpoint/2010/main" val="1164692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91544AE3-8315-639E-FEEF-F2491EF17C09}"/>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C83F5ABC-1B69-64A2-911F-B5DE86E405E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29671EE0-EB81-BBDC-BA09-F4B0B077A77C}"/>
              </a:ext>
            </a:extLst>
          </p:cNvPr>
          <p:cNvSpPr>
            <a:spLocks noGrp="1" noChangeArrowheads="1"/>
          </p:cNvSpPr>
          <p:nvPr>
            <p:ph type="sldNum" sz="quarter" idx="12"/>
          </p:nvPr>
        </p:nvSpPr>
        <p:spPr>
          <a:ln/>
        </p:spPr>
        <p:txBody>
          <a:bodyPr/>
          <a:lstStyle>
            <a:lvl1pPr>
              <a:defRPr/>
            </a:lvl1pPr>
          </a:lstStyle>
          <a:p>
            <a:pPr>
              <a:defRPr/>
            </a:pPr>
            <a:fld id="{3FBF1814-4F33-460F-BDCF-A02ECEFC484A}" type="slidenum">
              <a:rPr lang="en-GB" altLang="en-US"/>
              <a:pPr>
                <a:defRPr/>
              </a:pPr>
              <a:t>‹#›</a:t>
            </a:fld>
            <a:endParaRPr lang="en-GB" altLang="en-US"/>
          </a:p>
        </p:txBody>
      </p:sp>
    </p:spTree>
    <p:extLst>
      <p:ext uri="{BB962C8B-B14F-4D97-AF65-F5344CB8AC3E}">
        <p14:creationId xmlns:p14="http://schemas.microsoft.com/office/powerpoint/2010/main" val="2729886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066800" y="381000"/>
            <a:ext cx="55626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F69BAAAD-5436-3AF6-D2C6-58FCB9185C7D}"/>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D29AFA43-8EFE-E8DA-A6E8-B85828992FF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AD4CC5E5-4383-57F9-785C-FBBF67CD2BF1}"/>
              </a:ext>
            </a:extLst>
          </p:cNvPr>
          <p:cNvSpPr>
            <a:spLocks noGrp="1" noChangeArrowheads="1"/>
          </p:cNvSpPr>
          <p:nvPr>
            <p:ph type="sldNum" sz="quarter" idx="12"/>
          </p:nvPr>
        </p:nvSpPr>
        <p:spPr>
          <a:ln/>
        </p:spPr>
        <p:txBody>
          <a:bodyPr/>
          <a:lstStyle>
            <a:lvl1pPr>
              <a:defRPr/>
            </a:lvl1pPr>
          </a:lstStyle>
          <a:p>
            <a:pPr>
              <a:defRPr/>
            </a:pPr>
            <a:fld id="{EB020446-FCA1-42F0-BF7E-1795C0C5AFEB}" type="slidenum">
              <a:rPr lang="en-GB" altLang="en-US"/>
              <a:pPr>
                <a:defRPr/>
              </a:pPr>
              <a:t>‹#›</a:t>
            </a:fld>
            <a:endParaRPr lang="en-GB" altLang="en-US"/>
          </a:p>
        </p:txBody>
      </p:sp>
    </p:spTree>
    <p:extLst>
      <p:ext uri="{BB962C8B-B14F-4D97-AF65-F5344CB8AC3E}">
        <p14:creationId xmlns:p14="http://schemas.microsoft.com/office/powerpoint/2010/main" val="690745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solidFill>
          <a:srgbClr val="906D58"/>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32683E4-003A-E7C5-421C-583B997893D5}"/>
              </a:ext>
            </a:extLst>
          </p:cNvPr>
          <p:cNvSpPr>
            <a:spLocks noChangeArrowheads="1"/>
          </p:cNvSpPr>
          <p:nvPr/>
        </p:nvSpPr>
        <p:spPr bwMode="ltGray">
          <a:xfrm>
            <a:off x="609600" y="228600"/>
            <a:ext cx="8239125" cy="6391275"/>
          </a:xfrm>
          <a:prstGeom prst="rect">
            <a:avLst/>
          </a:prstGeom>
          <a:solidFill>
            <a:srgbClr val="EDE7E3"/>
          </a:solidFill>
          <a:ln>
            <a:noFill/>
          </a:ln>
        </p:spPr>
        <p:txBody>
          <a:bodyPr wrap="none" anchor="ct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eaLnBrk="1" hangingPunct="1">
              <a:defRPr/>
            </a:pPr>
            <a:endParaRPr kumimoji="1" lang="en-US" altLang="en-US"/>
          </a:p>
        </p:txBody>
      </p:sp>
      <p:sp>
        <p:nvSpPr>
          <p:cNvPr id="1027" name="Line 3">
            <a:extLst>
              <a:ext uri="{FF2B5EF4-FFF2-40B4-BE49-F238E27FC236}">
                <a16:creationId xmlns:a16="http://schemas.microsoft.com/office/drawing/2014/main" id="{E009A80D-ABCA-750C-CAD6-5A87686372C4}"/>
              </a:ext>
            </a:extLst>
          </p:cNvPr>
          <p:cNvSpPr>
            <a:spLocks noChangeShapeType="1"/>
          </p:cNvSpPr>
          <p:nvPr/>
        </p:nvSpPr>
        <p:spPr bwMode="ltGray">
          <a:xfrm>
            <a:off x="1016000" y="1600200"/>
            <a:ext cx="7670800" cy="0"/>
          </a:xfrm>
          <a:prstGeom prst="line">
            <a:avLst/>
          </a:prstGeom>
          <a:noFill/>
          <a:ln w="3175">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pic>
        <p:nvPicPr>
          <p:cNvPr id="1028" name="Picture 4" descr="A:\minispir.GIF">
            <a:extLst>
              <a:ext uri="{FF2B5EF4-FFF2-40B4-BE49-F238E27FC236}">
                <a16:creationId xmlns:a16="http://schemas.microsoft.com/office/drawing/2014/main" id="{223932A6-14CB-E35B-C427-A582AD187749}"/>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b="5333"/>
          <a:stretch>
            <a:fillRect/>
          </a:stretch>
        </p:blipFill>
        <p:spPr bwMode="ltGray">
          <a:xfrm>
            <a:off x="0" y="50800"/>
            <a:ext cx="118110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descr="A:\minispir.GIF">
            <a:extLst>
              <a:ext uri="{FF2B5EF4-FFF2-40B4-BE49-F238E27FC236}">
                <a16:creationId xmlns:a16="http://schemas.microsoft.com/office/drawing/2014/main" id="{A606E6DD-AAB9-2452-582C-889C46174B6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t="39999"/>
          <a:stretch>
            <a:fillRect/>
          </a:stretch>
        </p:blipFill>
        <p:spPr bwMode="ltGray">
          <a:xfrm>
            <a:off x="0" y="4222750"/>
            <a:ext cx="11811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0" name="Rectangle 6">
            <a:extLst>
              <a:ext uri="{FF2B5EF4-FFF2-40B4-BE49-F238E27FC236}">
                <a16:creationId xmlns:a16="http://schemas.microsoft.com/office/drawing/2014/main" id="{EC641EB0-CBAC-F2E8-6D62-A31007CF6B1B}"/>
              </a:ext>
            </a:extLst>
          </p:cNvPr>
          <p:cNvSpPr>
            <a:spLocks noGrp="1" noChangeArrowheads="1"/>
          </p:cNvSpPr>
          <p:nvPr>
            <p:ph type="title"/>
          </p:nvPr>
        </p:nvSpPr>
        <p:spPr bwMode="auto">
          <a:xfrm>
            <a:off x="1066800" y="381000"/>
            <a:ext cx="7620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31" name="Rectangle 7">
            <a:extLst>
              <a:ext uri="{FF2B5EF4-FFF2-40B4-BE49-F238E27FC236}">
                <a16:creationId xmlns:a16="http://schemas.microsoft.com/office/drawing/2014/main" id="{87A547B3-0B25-BCBA-B126-CBC43FDD3C98}"/>
              </a:ext>
            </a:extLst>
          </p:cNvPr>
          <p:cNvSpPr>
            <a:spLocks noGrp="1" noChangeArrowheads="1"/>
          </p:cNvSpPr>
          <p:nvPr>
            <p:ph type="body" idx="1"/>
          </p:nvPr>
        </p:nvSpPr>
        <p:spPr bwMode="auto">
          <a:xfrm>
            <a:off x="1066800" y="1752600"/>
            <a:ext cx="7620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1512" name="Rectangle 8">
            <a:extLst>
              <a:ext uri="{FF2B5EF4-FFF2-40B4-BE49-F238E27FC236}">
                <a16:creationId xmlns:a16="http://schemas.microsoft.com/office/drawing/2014/main" id="{7D7A22FE-5997-4D72-A10C-7AF458C6090E}"/>
              </a:ext>
            </a:extLst>
          </p:cNvPr>
          <p:cNvSpPr>
            <a:spLocks noGrp="1" noChangeArrowheads="1"/>
          </p:cNvSpPr>
          <p:nvPr>
            <p:ph type="dt" sz="half" idx="2"/>
          </p:nvPr>
        </p:nvSpPr>
        <p:spPr bwMode="auto">
          <a:xfrm>
            <a:off x="10144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Times New Roman" charset="0"/>
                <a:cs typeface="+mn-cs"/>
              </a:defRPr>
            </a:lvl1pPr>
          </a:lstStyle>
          <a:p>
            <a:pPr>
              <a:defRPr/>
            </a:pPr>
            <a:endParaRPr lang="en-GB"/>
          </a:p>
        </p:txBody>
      </p:sp>
      <p:sp>
        <p:nvSpPr>
          <p:cNvPr id="21513" name="Rectangle 9">
            <a:extLst>
              <a:ext uri="{FF2B5EF4-FFF2-40B4-BE49-F238E27FC236}">
                <a16:creationId xmlns:a16="http://schemas.microsoft.com/office/drawing/2014/main" id="{F374AEE6-847A-FAA8-9BCF-2F0BA2B6CE2F}"/>
              </a:ext>
            </a:extLst>
          </p:cNvPr>
          <p:cNvSpPr>
            <a:spLocks noGrp="1" noChangeArrowheads="1"/>
          </p:cNvSpPr>
          <p:nvPr>
            <p:ph type="ftr" sz="quarter" idx="3"/>
          </p:nvPr>
        </p:nvSpPr>
        <p:spPr bwMode="auto">
          <a:xfrm>
            <a:off x="3452813" y="6107113"/>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Times New Roman" charset="0"/>
                <a:cs typeface="+mn-cs"/>
              </a:defRPr>
            </a:lvl1pPr>
          </a:lstStyle>
          <a:p>
            <a:pPr>
              <a:defRPr/>
            </a:pPr>
            <a:endParaRPr lang="en-GB"/>
          </a:p>
        </p:txBody>
      </p:sp>
      <p:sp>
        <p:nvSpPr>
          <p:cNvPr id="21514" name="Rectangle 10">
            <a:extLst>
              <a:ext uri="{FF2B5EF4-FFF2-40B4-BE49-F238E27FC236}">
                <a16:creationId xmlns:a16="http://schemas.microsoft.com/office/drawing/2014/main" id="{CB978C4A-F2B0-A209-EF5B-8CBB471B7284}"/>
              </a:ext>
            </a:extLst>
          </p:cNvPr>
          <p:cNvSpPr>
            <a:spLocks noGrp="1" noChangeArrowheads="1"/>
          </p:cNvSpPr>
          <p:nvPr>
            <p:ph type="sldNum" sz="quarter" idx="4"/>
          </p:nvPr>
        </p:nvSpPr>
        <p:spPr bwMode="auto">
          <a:xfrm>
            <a:off x="68818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1C8ABBC3-D38F-49B1-A304-F768ED0CE1B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835" r:id="rId1"/>
    <p:sldLayoutId id="2147483825" r:id="rId2"/>
    <p:sldLayoutId id="2147483826" r:id="rId3"/>
    <p:sldLayoutId id="2147483827" r:id="rId4"/>
    <p:sldLayoutId id="2147483828" r:id="rId5"/>
    <p:sldLayoutId id="2147483829" r:id="rId6"/>
    <p:sldLayoutId id="2147483830" r:id="rId7"/>
    <p:sldLayoutId id="2147483831" r:id="rId8"/>
    <p:sldLayoutId id="2147483832" r:id="rId9"/>
    <p:sldLayoutId id="2147483833" r:id="rId10"/>
    <p:sldLayoutId id="214748383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mailto:office@fvp.cambrianlt.org"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hyperlink" Target="mailto:attendance@fvp.cambrianlt.org"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FD96E3EC-50AC-6437-3DA2-DCD98BBC7543}"/>
              </a:ext>
            </a:extLst>
          </p:cNvPr>
          <p:cNvSpPr>
            <a:spLocks noGrp="1" noChangeArrowheads="1"/>
          </p:cNvSpPr>
          <p:nvPr>
            <p:ph type="ctrTitle"/>
          </p:nvPr>
        </p:nvSpPr>
        <p:spPr>
          <a:xfrm>
            <a:off x="914400" y="1052513"/>
            <a:ext cx="7721600" cy="2736527"/>
          </a:xfrm>
        </p:spPr>
        <p:txBody>
          <a:bodyPr/>
          <a:lstStyle/>
          <a:p>
            <a:pPr eaLnBrk="1" hangingPunct="1"/>
            <a:r>
              <a:rPr lang="en-GB" altLang="en-US" sz="6000" dirty="0">
                <a:latin typeface="Century Gothic" panose="020B0502020202020204" pitchFamily="34" charset="0"/>
              </a:rPr>
              <a:t>Welcome to</a:t>
            </a:r>
            <a:br>
              <a:rPr lang="en-GB" altLang="en-US" sz="6000" dirty="0">
                <a:latin typeface="Century Gothic" panose="020B0502020202020204" pitchFamily="34" charset="0"/>
              </a:rPr>
            </a:br>
            <a:r>
              <a:rPr lang="en-GB" altLang="en-US" sz="6000" dirty="0">
                <a:latin typeface="Century Gothic" panose="020B0502020202020204" pitchFamily="34" charset="0"/>
              </a:rPr>
              <a:t> Folly View Primary School</a:t>
            </a:r>
            <a:br>
              <a:rPr lang="en-GB" altLang="en-US" sz="6000" dirty="0">
                <a:latin typeface="Comic Sans MS" panose="030F0702030302020204" pitchFamily="66" charset="0"/>
              </a:rPr>
            </a:br>
            <a:r>
              <a:rPr lang="en-GB" altLang="en-US" sz="6000" dirty="0">
                <a:latin typeface="Comic Sans MS" panose="030F0702030302020204" pitchFamily="66" charset="0"/>
              </a:rPr>
              <a:t> </a:t>
            </a:r>
            <a:endParaRPr lang="en-GB" altLang="en-US" sz="7200" dirty="0">
              <a:latin typeface="Comic Sans MS" panose="030F0702030302020204" pitchFamily="66" charset="0"/>
            </a:endParaRPr>
          </a:p>
        </p:txBody>
      </p:sp>
      <p:sp>
        <p:nvSpPr>
          <p:cNvPr id="5125" name="Text Box 7">
            <a:extLst>
              <a:ext uri="{FF2B5EF4-FFF2-40B4-BE49-F238E27FC236}">
                <a16:creationId xmlns:a16="http://schemas.microsoft.com/office/drawing/2014/main" id="{CFB58489-1222-6694-3986-AAD1ED74179E}"/>
              </a:ext>
            </a:extLst>
          </p:cNvPr>
          <p:cNvSpPr txBox="1">
            <a:spLocks noChangeArrowheads="1"/>
          </p:cNvSpPr>
          <p:nvPr/>
        </p:nvSpPr>
        <p:spPr bwMode="auto">
          <a:xfrm>
            <a:off x="1121569" y="5482431"/>
            <a:ext cx="73072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3600" dirty="0">
                <a:latin typeface="Century Gothic" panose="020B0502020202020204" pitchFamily="34" charset="0"/>
              </a:rPr>
              <a:t>Parent  Meeting: June 2025</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499"/>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CF938519-B2A1-BFAE-8517-8D0D6DEA949C}"/>
              </a:ext>
            </a:extLst>
          </p:cNvPr>
          <p:cNvSpPr>
            <a:spLocks noGrp="1" noChangeArrowheads="1"/>
          </p:cNvSpPr>
          <p:nvPr>
            <p:ph type="title"/>
          </p:nvPr>
        </p:nvSpPr>
        <p:spPr>
          <a:xfrm>
            <a:off x="1066800" y="980728"/>
            <a:ext cx="7620000" cy="5616623"/>
          </a:xfrm>
        </p:spPr>
        <p:txBody>
          <a:bodyPr/>
          <a:lstStyle/>
          <a:p>
            <a:pPr algn="l"/>
            <a:br>
              <a:rPr lang="en-GB" altLang="en-US" sz="2800" dirty="0">
                <a:latin typeface="Century Gothic" panose="020B0502020202020204" pitchFamily="34" charset="0"/>
              </a:rPr>
            </a:br>
            <a:br>
              <a:rPr lang="en-GB" altLang="en-US" sz="2800" dirty="0">
                <a:latin typeface="Century Gothic" panose="020B0502020202020204" pitchFamily="34" charset="0"/>
              </a:rPr>
            </a:br>
            <a:r>
              <a:rPr lang="en-GB" altLang="en-US" sz="2800" dirty="0">
                <a:latin typeface="Century Gothic" panose="020B0502020202020204" pitchFamily="34" charset="0"/>
              </a:rPr>
              <a:t>Head of School and EYFS Lead: Mrs Jo Baird</a:t>
            </a:r>
            <a:br>
              <a:rPr lang="en-GB" altLang="en-US" sz="2800" dirty="0">
                <a:latin typeface="Century Gothic" panose="020B0502020202020204" pitchFamily="34" charset="0"/>
              </a:rPr>
            </a:br>
            <a:br>
              <a:rPr lang="en-GB" altLang="en-US" sz="2800" dirty="0">
                <a:latin typeface="Century Gothic" panose="020B0502020202020204" pitchFamily="34" charset="0"/>
              </a:rPr>
            </a:br>
            <a:r>
              <a:rPr lang="en-GB" altLang="en-US" sz="2800" dirty="0">
                <a:latin typeface="Century Gothic" panose="020B0502020202020204" pitchFamily="34" charset="0"/>
              </a:rPr>
              <a:t>Reception Teachers: Mrs Kate Morris and Mrs Hattie Kelly</a:t>
            </a:r>
            <a:br>
              <a:rPr lang="en-GB" altLang="en-US" sz="2800" dirty="0">
                <a:latin typeface="Century Gothic" panose="020B0502020202020204" pitchFamily="34" charset="0"/>
              </a:rPr>
            </a:br>
            <a:br>
              <a:rPr lang="en-GB" altLang="en-US" sz="2800" dirty="0">
                <a:latin typeface="Century Gothic" panose="020B0502020202020204" pitchFamily="34" charset="0"/>
              </a:rPr>
            </a:br>
            <a:br>
              <a:rPr lang="en-GB" altLang="en-US" sz="2800" dirty="0">
                <a:latin typeface="Century Gothic" panose="020B0502020202020204" pitchFamily="34" charset="0"/>
              </a:rPr>
            </a:br>
            <a:endParaRPr lang="en-GB" altLang="en-US" sz="2800" dirty="0">
              <a:latin typeface="Century Gothic" panose="020B0502020202020204" pitchFamily="34" charset="0"/>
            </a:endParaRPr>
          </a:p>
        </p:txBody>
      </p:sp>
      <p:sp>
        <p:nvSpPr>
          <p:cNvPr id="2" name="TextBox 1">
            <a:extLst>
              <a:ext uri="{FF2B5EF4-FFF2-40B4-BE49-F238E27FC236}">
                <a16:creationId xmlns:a16="http://schemas.microsoft.com/office/drawing/2014/main" id="{6B17D5A7-986D-BFF2-F45E-F5EB9B26985D}"/>
              </a:ext>
            </a:extLst>
          </p:cNvPr>
          <p:cNvSpPr txBox="1"/>
          <p:nvPr/>
        </p:nvSpPr>
        <p:spPr>
          <a:xfrm>
            <a:off x="1066800" y="764704"/>
            <a:ext cx="7249616" cy="769441"/>
          </a:xfrm>
          <a:prstGeom prst="rect">
            <a:avLst/>
          </a:prstGeom>
          <a:noFill/>
        </p:spPr>
        <p:txBody>
          <a:bodyPr wrap="square" rtlCol="0">
            <a:spAutoFit/>
          </a:bodyPr>
          <a:lstStyle/>
          <a:p>
            <a:r>
              <a:rPr lang="en-GB" sz="4400" dirty="0">
                <a:latin typeface="Century Gothic" panose="020B0502020202020204" pitchFamily="34" charset="0"/>
                <a:cs typeface="Dreaming Outloud Script Pro" panose="020B0604020202020204" pitchFamily="66" charset="0"/>
              </a:rPr>
              <a:t>Introductions…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C0DCBC62-B274-0323-F7A9-EBF1F135DBDE}"/>
              </a:ext>
            </a:extLst>
          </p:cNvPr>
          <p:cNvSpPr>
            <a:spLocks noGrp="1" noChangeArrowheads="1"/>
          </p:cNvSpPr>
          <p:nvPr>
            <p:ph type="title"/>
          </p:nvPr>
        </p:nvSpPr>
        <p:spPr>
          <a:xfrm>
            <a:off x="1066800" y="381000"/>
            <a:ext cx="7620000" cy="762000"/>
          </a:xfrm>
        </p:spPr>
        <p:txBody>
          <a:bodyPr/>
          <a:lstStyle/>
          <a:p>
            <a:r>
              <a:rPr lang="en-GB" altLang="en-US" dirty="0">
                <a:latin typeface="Century Gothic" panose="020B0502020202020204" pitchFamily="34" charset="0"/>
              </a:rPr>
              <a:t>Reception Class</a:t>
            </a:r>
          </a:p>
        </p:txBody>
      </p:sp>
      <p:sp>
        <p:nvSpPr>
          <p:cNvPr id="9219" name="Content Placeholder 2">
            <a:extLst>
              <a:ext uri="{FF2B5EF4-FFF2-40B4-BE49-F238E27FC236}">
                <a16:creationId xmlns:a16="http://schemas.microsoft.com/office/drawing/2014/main" id="{5E84709A-79A8-E8BC-A187-C80FEC2C690C}"/>
              </a:ext>
            </a:extLst>
          </p:cNvPr>
          <p:cNvSpPr>
            <a:spLocks noGrp="1" noChangeArrowheads="1"/>
          </p:cNvSpPr>
          <p:nvPr>
            <p:ph idx="1"/>
          </p:nvPr>
        </p:nvSpPr>
        <p:spPr>
          <a:xfrm>
            <a:off x="1066800" y="1500188"/>
            <a:ext cx="7620000" cy="4737100"/>
          </a:xfrm>
        </p:spPr>
        <p:txBody>
          <a:bodyPr/>
          <a:lstStyle/>
          <a:p>
            <a:pPr eaLnBrk="1" hangingPunct="1"/>
            <a:r>
              <a:rPr lang="en-GB" altLang="en-US" sz="3600" dirty="0">
                <a:latin typeface="Century Gothic" panose="020B0502020202020204" pitchFamily="34" charset="0"/>
              </a:rPr>
              <a:t>The final stage of the Foundation Stage Curriculum.</a:t>
            </a:r>
          </a:p>
          <a:p>
            <a:pPr eaLnBrk="1" hangingPunct="1"/>
            <a:endParaRPr lang="en-GB" altLang="en-US" sz="3600" dirty="0">
              <a:latin typeface="Century Gothic" panose="020B0502020202020204" pitchFamily="34" charset="0"/>
            </a:endParaRPr>
          </a:p>
          <a:p>
            <a:pPr eaLnBrk="1" hangingPunct="1"/>
            <a:r>
              <a:rPr lang="en-GB" altLang="en-US" sz="3600" dirty="0">
                <a:latin typeface="Century Gothic" panose="020B0502020202020204" pitchFamily="34" charset="0"/>
              </a:rPr>
              <a:t>Continuation from Pre-School.</a:t>
            </a:r>
          </a:p>
        </p:txBody>
      </p:sp>
      <p:pic>
        <p:nvPicPr>
          <p:cNvPr id="3" name="Picture 2" descr="A picture containing playground, footwear, outdoor, ladder&#10;&#10;Description automatically generated">
            <a:extLst>
              <a:ext uri="{FF2B5EF4-FFF2-40B4-BE49-F238E27FC236}">
                <a16:creationId xmlns:a16="http://schemas.microsoft.com/office/drawing/2014/main" id="{FE23559C-A044-17B3-2732-A4D79D9D43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536948" y="4441124"/>
            <a:ext cx="1760288" cy="1320216"/>
          </a:xfrm>
          <a:prstGeom prst="rect">
            <a:avLst/>
          </a:prstGeom>
        </p:spPr>
      </p:pic>
      <p:pic>
        <p:nvPicPr>
          <p:cNvPr id="5" name="Picture 4" descr="A picture containing clothing, person, indoor, wall&#10;&#10;Description automatically generated">
            <a:extLst>
              <a:ext uri="{FF2B5EF4-FFF2-40B4-BE49-F238E27FC236}">
                <a16:creationId xmlns:a16="http://schemas.microsoft.com/office/drawing/2014/main" id="{42B5A67F-5D81-9183-917B-EDAB601D75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3863267" y="4441120"/>
            <a:ext cx="1760290" cy="1320218"/>
          </a:xfrm>
          <a:prstGeom prst="rect">
            <a:avLst/>
          </a:prstGeom>
        </p:spPr>
      </p:pic>
      <p:pic>
        <p:nvPicPr>
          <p:cNvPr id="7" name="Picture 6" descr="A hand holding a small toy lizard&#10;&#10;Description automatically generated with low confidence">
            <a:extLst>
              <a:ext uri="{FF2B5EF4-FFF2-40B4-BE49-F238E27FC236}">
                <a16:creationId xmlns:a16="http://schemas.microsoft.com/office/drawing/2014/main" id="{F763FAA5-B602-06BB-0FCD-670E9BF17C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1301452" y="4441123"/>
            <a:ext cx="1760291" cy="132021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9FF01C53-7637-0818-254E-4DAC9D007C00}"/>
              </a:ext>
            </a:extLst>
          </p:cNvPr>
          <p:cNvSpPr>
            <a:spLocks noGrp="1" noChangeArrowheads="1"/>
          </p:cNvSpPr>
          <p:nvPr>
            <p:ph type="title"/>
          </p:nvPr>
        </p:nvSpPr>
        <p:spPr>
          <a:xfrm>
            <a:off x="1071563" y="357188"/>
            <a:ext cx="7620000" cy="2000250"/>
          </a:xfrm>
        </p:spPr>
        <p:txBody>
          <a:bodyPr/>
          <a:lstStyle/>
          <a:p>
            <a:pPr eaLnBrk="1" hangingPunct="1"/>
            <a:r>
              <a:rPr lang="en-GB" altLang="en-US" sz="3200" u="sng" dirty="0">
                <a:latin typeface="Century Gothic" panose="020B0502020202020204" pitchFamily="34" charset="0"/>
              </a:rPr>
              <a:t>Three prime areas of learning and development</a:t>
            </a:r>
          </a:p>
        </p:txBody>
      </p:sp>
      <p:sp>
        <p:nvSpPr>
          <p:cNvPr id="15363" name="Rectangle 3">
            <a:extLst>
              <a:ext uri="{FF2B5EF4-FFF2-40B4-BE49-F238E27FC236}">
                <a16:creationId xmlns:a16="http://schemas.microsoft.com/office/drawing/2014/main" id="{9FAA0FFD-C91E-0224-7B0E-F265728FD1B1}"/>
              </a:ext>
            </a:extLst>
          </p:cNvPr>
          <p:cNvSpPr>
            <a:spLocks noGrp="1" noChangeArrowheads="1"/>
          </p:cNvSpPr>
          <p:nvPr>
            <p:ph type="body" idx="1"/>
          </p:nvPr>
        </p:nvSpPr>
        <p:spPr>
          <a:xfrm>
            <a:off x="1116013" y="1844675"/>
            <a:ext cx="7620000" cy="5013325"/>
          </a:xfrm>
        </p:spPr>
        <p:txBody>
          <a:bodyPr/>
          <a:lstStyle/>
          <a:p>
            <a:pPr eaLnBrk="1" hangingPunct="1"/>
            <a:endParaRPr lang="en-GB" altLang="en-US" sz="2400">
              <a:latin typeface="Tempus Sans ITC" panose="04020404030007020202" pitchFamily="82" charset="0"/>
            </a:endParaRPr>
          </a:p>
          <a:p>
            <a:pPr eaLnBrk="1" hangingPunct="1">
              <a:buFontTx/>
              <a:buNone/>
            </a:pPr>
            <a:endParaRPr lang="en-GB" altLang="en-US" sz="2400">
              <a:latin typeface="Tempus Sans ITC" panose="04020404030007020202" pitchFamily="82" charset="0"/>
            </a:endParaRPr>
          </a:p>
        </p:txBody>
      </p:sp>
      <p:sp>
        <p:nvSpPr>
          <p:cNvPr id="15364" name="Text Box 4">
            <a:extLst>
              <a:ext uri="{FF2B5EF4-FFF2-40B4-BE49-F238E27FC236}">
                <a16:creationId xmlns:a16="http://schemas.microsoft.com/office/drawing/2014/main" id="{CCD09A79-55A9-CC7A-A052-6594E5818D0B}"/>
              </a:ext>
            </a:extLst>
          </p:cNvPr>
          <p:cNvSpPr txBox="1">
            <a:spLocks noChangeArrowheads="1"/>
          </p:cNvSpPr>
          <p:nvPr/>
        </p:nvSpPr>
        <p:spPr bwMode="auto">
          <a:xfrm>
            <a:off x="1116013" y="1989138"/>
            <a:ext cx="763270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pPr>
            <a:r>
              <a:rPr lang="en-GB" altLang="en-US" sz="2400" dirty="0">
                <a:latin typeface="Century Gothic" panose="020B0502020202020204" pitchFamily="34" charset="0"/>
              </a:rPr>
              <a:t>Communication and Language</a:t>
            </a:r>
          </a:p>
          <a:p>
            <a:pPr eaLnBrk="1" hangingPunct="1">
              <a:spcBef>
                <a:spcPct val="0"/>
              </a:spcBef>
            </a:pPr>
            <a:r>
              <a:rPr lang="en-GB" altLang="en-US" sz="2400" dirty="0">
                <a:latin typeface="Century Gothic" panose="020B0502020202020204" pitchFamily="34" charset="0"/>
              </a:rPr>
              <a:t>Physical Development</a:t>
            </a:r>
          </a:p>
          <a:p>
            <a:pPr eaLnBrk="1" hangingPunct="1">
              <a:spcBef>
                <a:spcPct val="0"/>
              </a:spcBef>
            </a:pPr>
            <a:r>
              <a:rPr lang="en-GB" altLang="en-US" sz="2400" dirty="0">
                <a:latin typeface="Century Gothic" panose="020B0502020202020204" pitchFamily="34" charset="0"/>
              </a:rPr>
              <a:t>Personal, Social and Emotional Development</a:t>
            </a:r>
          </a:p>
          <a:p>
            <a:pPr eaLnBrk="1" hangingPunct="1">
              <a:spcBef>
                <a:spcPct val="0"/>
              </a:spcBef>
            </a:pPr>
            <a:endParaRPr lang="en-GB" altLang="en-US" sz="2400" dirty="0">
              <a:latin typeface="Comic Sans MS" panose="030F0702030302020204" pitchFamily="66" charset="0"/>
            </a:endParaRPr>
          </a:p>
          <a:p>
            <a:pPr algn="ctr" eaLnBrk="1" hangingPunct="1">
              <a:spcBef>
                <a:spcPct val="0"/>
              </a:spcBef>
              <a:buFontTx/>
              <a:buNone/>
            </a:pPr>
            <a:r>
              <a:rPr lang="en-GB" altLang="en-US" u="sng" dirty="0">
                <a:latin typeface="Century Gothic" panose="020B0502020202020204" pitchFamily="34" charset="0"/>
              </a:rPr>
              <a:t>Four specific areas of learning and development</a:t>
            </a:r>
          </a:p>
          <a:p>
            <a:pPr eaLnBrk="1" hangingPunct="1">
              <a:spcBef>
                <a:spcPct val="0"/>
              </a:spcBef>
            </a:pPr>
            <a:r>
              <a:rPr lang="en-GB" altLang="en-US" sz="2400" dirty="0">
                <a:latin typeface="Century Gothic" panose="020B0502020202020204" pitchFamily="34" charset="0"/>
              </a:rPr>
              <a:t>Literacy</a:t>
            </a:r>
          </a:p>
          <a:p>
            <a:pPr eaLnBrk="1" hangingPunct="1">
              <a:spcBef>
                <a:spcPct val="0"/>
              </a:spcBef>
            </a:pPr>
            <a:r>
              <a:rPr lang="en-GB" altLang="en-US" sz="2400" dirty="0">
                <a:latin typeface="Century Gothic" panose="020B0502020202020204" pitchFamily="34" charset="0"/>
              </a:rPr>
              <a:t>Mathematics</a:t>
            </a:r>
          </a:p>
          <a:p>
            <a:pPr eaLnBrk="1" hangingPunct="1">
              <a:spcBef>
                <a:spcPct val="0"/>
              </a:spcBef>
            </a:pPr>
            <a:r>
              <a:rPr lang="en-GB" altLang="en-US" sz="2400" dirty="0">
                <a:latin typeface="Century Gothic" panose="020B0502020202020204" pitchFamily="34" charset="0"/>
              </a:rPr>
              <a:t>Understanding the World</a:t>
            </a:r>
          </a:p>
          <a:p>
            <a:pPr eaLnBrk="1" hangingPunct="1">
              <a:spcBef>
                <a:spcPct val="0"/>
              </a:spcBef>
            </a:pPr>
            <a:r>
              <a:rPr lang="en-GB" altLang="en-US" sz="2400" dirty="0">
                <a:latin typeface="Century Gothic" panose="020B0502020202020204" pitchFamily="34" charset="0"/>
              </a:rPr>
              <a:t>Expressive Arts and Design</a:t>
            </a:r>
          </a:p>
        </p:txBody>
      </p:sp>
      <p:pic>
        <p:nvPicPr>
          <p:cNvPr id="15365" name="Picture 10" descr="j0283639">
            <a:extLst>
              <a:ext uri="{FF2B5EF4-FFF2-40B4-BE49-F238E27FC236}">
                <a16:creationId xmlns:a16="http://schemas.microsoft.com/office/drawing/2014/main" id="{36709EF7-349F-514D-9916-6AF1041EEF0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786563" y="4500563"/>
            <a:ext cx="1920875" cy="208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D2CC1-E5DF-6A4F-26A6-3D433E3F97D5}"/>
              </a:ext>
            </a:extLst>
          </p:cNvPr>
          <p:cNvSpPr>
            <a:spLocks noGrp="1"/>
          </p:cNvSpPr>
          <p:nvPr>
            <p:ph type="title"/>
          </p:nvPr>
        </p:nvSpPr>
        <p:spPr/>
        <p:txBody>
          <a:bodyPr/>
          <a:lstStyle/>
          <a:p>
            <a:r>
              <a:rPr lang="en-GB" dirty="0">
                <a:latin typeface="Century Gothic" panose="020B0502020202020204" pitchFamily="34" charset="0"/>
              </a:rPr>
              <a:t>The Early Learning Goals</a:t>
            </a:r>
          </a:p>
        </p:txBody>
      </p:sp>
      <p:pic>
        <p:nvPicPr>
          <p:cNvPr id="5" name="Content Placeholder 4">
            <a:extLst>
              <a:ext uri="{FF2B5EF4-FFF2-40B4-BE49-F238E27FC236}">
                <a16:creationId xmlns:a16="http://schemas.microsoft.com/office/drawing/2014/main" id="{C236DDBC-85BE-E60B-B4D5-04934414D446}"/>
              </a:ext>
            </a:extLst>
          </p:cNvPr>
          <p:cNvPicPr>
            <a:picLocks noGrp="1" noChangeAspect="1"/>
          </p:cNvPicPr>
          <p:nvPr>
            <p:ph idx="1"/>
          </p:nvPr>
        </p:nvPicPr>
        <p:blipFill>
          <a:blip r:embed="rId3"/>
          <a:stretch>
            <a:fillRect/>
          </a:stretch>
        </p:blipFill>
        <p:spPr>
          <a:xfrm>
            <a:off x="1169834" y="1340767"/>
            <a:ext cx="7434614" cy="4952241"/>
          </a:xfrm>
        </p:spPr>
      </p:pic>
    </p:spTree>
    <p:extLst>
      <p:ext uri="{BB962C8B-B14F-4D97-AF65-F5344CB8AC3E}">
        <p14:creationId xmlns:p14="http://schemas.microsoft.com/office/powerpoint/2010/main" val="3508567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5D815C4E-DC3B-1EB9-B0B8-1E299BAB66E8}"/>
              </a:ext>
            </a:extLst>
          </p:cNvPr>
          <p:cNvSpPr>
            <a:spLocks noGrp="1" noChangeArrowheads="1"/>
          </p:cNvSpPr>
          <p:nvPr>
            <p:ph type="title"/>
          </p:nvPr>
        </p:nvSpPr>
        <p:spPr>
          <a:xfrm>
            <a:off x="1066800" y="381000"/>
            <a:ext cx="7620000" cy="2255838"/>
          </a:xfrm>
        </p:spPr>
        <p:txBody>
          <a:bodyPr/>
          <a:lstStyle/>
          <a:p>
            <a:pPr marL="342900" indent="-342900" eaLnBrk="1" hangingPunct="1">
              <a:spcBef>
                <a:spcPct val="50000"/>
              </a:spcBef>
            </a:pPr>
            <a:r>
              <a:rPr lang="en-GB" altLang="en-US" sz="3200" dirty="0">
                <a:latin typeface="Century Gothic" panose="020B0502020202020204" pitchFamily="34" charset="0"/>
              </a:rPr>
              <a:t>The three characteristics of effective learning- how young children learn- these are taken into account when we plan and guide children’s activities. </a:t>
            </a:r>
          </a:p>
        </p:txBody>
      </p:sp>
      <p:sp>
        <p:nvSpPr>
          <p:cNvPr id="17411" name="Rectangle 3">
            <a:extLst>
              <a:ext uri="{FF2B5EF4-FFF2-40B4-BE49-F238E27FC236}">
                <a16:creationId xmlns:a16="http://schemas.microsoft.com/office/drawing/2014/main" id="{E2BC2C47-EA0C-FD8B-CA46-911D68C6CB83}"/>
              </a:ext>
            </a:extLst>
          </p:cNvPr>
          <p:cNvSpPr>
            <a:spLocks noGrp="1" noChangeArrowheads="1"/>
          </p:cNvSpPr>
          <p:nvPr>
            <p:ph type="body" idx="1"/>
          </p:nvPr>
        </p:nvSpPr>
        <p:spPr>
          <a:xfrm>
            <a:off x="1116013" y="2133600"/>
            <a:ext cx="7620000" cy="4724400"/>
          </a:xfrm>
        </p:spPr>
        <p:txBody>
          <a:bodyPr/>
          <a:lstStyle/>
          <a:p>
            <a:pPr eaLnBrk="1" hangingPunct="1"/>
            <a:endParaRPr lang="en-GB" altLang="en-US" sz="2400" dirty="0">
              <a:latin typeface="Tempus Sans ITC" panose="04020404030007020202" pitchFamily="82" charset="0"/>
            </a:endParaRPr>
          </a:p>
          <a:p>
            <a:pPr eaLnBrk="1" hangingPunct="1">
              <a:buFontTx/>
              <a:buNone/>
            </a:pPr>
            <a:endParaRPr lang="en-GB" altLang="en-US" sz="2400" dirty="0">
              <a:latin typeface="Tempus Sans ITC" panose="04020404030007020202" pitchFamily="82" charset="0"/>
            </a:endParaRPr>
          </a:p>
        </p:txBody>
      </p:sp>
      <p:sp>
        <p:nvSpPr>
          <p:cNvPr id="4" name="Rectangle 5">
            <a:extLst>
              <a:ext uri="{FF2B5EF4-FFF2-40B4-BE49-F238E27FC236}">
                <a16:creationId xmlns:a16="http://schemas.microsoft.com/office/drawing/2014/main" id="{48351F49-796F-266F-E0CC-D06472D3AA4D}"/>
              </a:ext>
            </a:extLst>
          </p:cNvPr>
          <p:cNvSpPr>
            <a:spLocks noChangeArrowheads="1"/>
          </p:cNvSpPr>
          <p:nvPr/>
        </p:nvSpPr>
        <p:spPr bwMode="auto">
          <a:xfrm>
            <a:off x="1042988" y="2636838"/>
            <a:ext cx="7850187" cy="4032250"/>
          </a:xfrm>
          <a:prstGeom prst="rect">
            <a:avLst/>
          </a:prstGeom>
          <a:noFill/>
          <a:ln w="9525">
            <a:noFill/>
            <a:miter lim="800000"/>
            <a:headEnd/>
            <a:tailEnd/>
          </a:ln>
        </p:spPr>
        <p:txBody>
          <a:bodyPr>
            <a:spAutoFit/>
          </a:bodyPr>
          <a:lstStyle/>
          <a:p>
            <a:pPr marL="514350" indent="-514350" eaLnBrk="1" hangingPunct="1">
              <a:buFontTx/>
              <a:buAutoNum type="arabicPlain"/>
              <a:defRPr/>
            </a:pPr>
            <a:endParaRPr lang="en-GB" sz="3200" u="sng" dirty="0">
              <a:latin typeface="Comic Sans MS" pitchFamily="66" charset="0"/>
              <a:cs typeface="+mn-cs"/>
            </a:endParaRPr>
          </a:p>
          <a:p>
            <a:pPr marL="514350" indent="-514350" eaLnBrk="1" hangingPunct="1">
              <a:buFontTx/>
              <a:buAutoNum type="arabicPlain"/>
              <a:defRPr/>
            </a:pPr>
            <a:r>
              <a:rPr lang="en-GB" sz="3200" u="sng" dirty="0">
                <a:latin typeface="Century Gothic" panose="020B0502020202020204" pitchFamily="34" charset="0"/>
                <a:cs typeface="+mn-cs"/>
              </a:rPr>
              <a:t>Playing and exploring</a:t>
            </a:r>
          </a:p>
          <a:p>
            <a:pPr marL="342900" indent="-342900" eaLnBrk="1" hangingPunct="1">
              <a:buFontTx/>
              <a:buChar char="•"/>
              <a:defRPr/>
            </a:pPr>
            <a:endParaRPr lang="en-GB" sz="3200" dirty="0">
              <a:latin typeface="Century Gothic" panose="020B0502020202020204" pitchFamily="34" charset="0"/>
              <a:cs typeface="+mn-cs"/>
            </a:endParaRPr>
          </a:p>
          <a:p>
            <a:pPr marL="514350" indent="-514350" eaLnBrk="1" hangingPunct="1">
              <a:buFontTx/>
              <a:buAutoNum type="arabicPlain" startAt="2"/>
              <a:defRPr/>
            </a:pPr>
            <a:r>
              <a:rPr lang="en-GB" sz="3200" u="sng" dirty="0">
                <a:latin typeface="Century Gothic" panose="020B0502020202020204" pitchFamily="34" charset="0"/>
                <a:cs typeface="+mn-cs"/>
              </a:rPr>
              <a:t>Active learning</a:t>
            </a:r>
          </a:p>
          <a:p>
            <a:pPr marL="342900" indent="-342900" eaLnBrk="1" hangingPunct="1">
              <a:buFontTx/>
              <a:buChar char="•"/>
              <a:defRPr/>
            </a:pPr>
            <a:endParaRPr lang="en-GB" sz="3200" dirty="0">
              <a:latin typeface="Century Gothic" panose="020B0502020202020204" pitchFamily="34" charset="0"/>
              <a:cs typeface="+mn-cs"/>
            </a:endParaRPr>
          </a:p>
          <a:p>
            <a:pPr marL="342900" indent="-342900" eaLnBrk="1" hangingPunct="1">
              <a:defRPr/>
            </a:pPr>
            <a:r>
              <a:rPr lang="en-GB" sz="3200" dirty="0">
                <a:latin typeface="Century Gothic" panose="020B0502020202020204" pitchFamily="34" charset="0"/>
                <a:cs typeface="+mn-cs"/>
              </a:rPr>
              <a:t>3	</a:t>
            </a:r>
            <a:r>
              <a:rPr lang="en-GB" sz="3200" u="sng" dirty="0">
                <a:latin typeface="Century Gothic" panose="020B0502020202020204" pitchFamily="34" charset="0"/>
                <a:cs typeface="+mn-cs"/>
              </a:rPr>
              <a:t>Creating and thinking critically</a:t>
            </a:r>
          </a:p>
          <a:p>
            <a:pPr marL="342900" indent="-342900" eaLnBrk="1" hangingPunct="1">
              <a:buFontTx/>
              <a:buAutoNum type="arabicPlain" startAt="3"/>
              <a:defRPr/>
            </a:pPr>
            <a:endParaRPr lang="en-GB" sz="3200" dirty="0">
              <a:latin typeface="Comic Sans MS" pitchFamily="66" charset="0"/>
              <a:cs typeface="+mn-cs"/>
            </a:endParaRPr>
          </a:p>
          <a:p>
            <a:pPr marL="342900" indent="-342900" eaLnBrk="1" hangingPunct="1">
              <a:defRPr/>
            </a:pPr>
            <a:r>
              <a:rPr lang="en-GB" sz="3200" dirty="0">
                <a:latin typeface="Comic Sans MS" pitchFamily="66" charset="0"/>
                <a:cs typeface="+mn-cs"/>
              </a:rPr>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9739A-6450-6B41-F79B-F136C6E1662F}"/>
              </a:ext>
            </a:extLst>
          </p:cNvPr>
          <p:cNvSpPr>
            <a:spLocks noGrp="1"/>
          </p:cNvSpPr>
          <p:nvPr>
            <p:ph type="title"/>
          </p:nvPr>
        </p:nvSpPr>
        <p:spPr/>
        <p:txBody>
          <a:bodyPr/>
          <a:lstStyle/>
          <a:p>
            <a:r>
              <a:rPr lang="en-GB" dirty="0">
                <a:latin typeface="Century Gothic" panose="020B0502020202020204" pitchFamily="34" charset="0"/>
              </a:rPr>
              <a:t>Communication with Parents</a:t>
            </a:r>
          </a:p>
        </p:txBody>
      </p:sp>
      <p:sp>
        <p:nvSpPr>
          <p:cNvPr id="3" name="TextBox 2">
            <a:extLst>
              <a:ext uri="{FF2B5EF4-FFF2-40B4-BE49-F238E27FC236}">
                <a16:creationId xmlns:a16="http://schemas.microsoft.com/office/drawing/2014/main" id="{0593B89F-75C8-A817-A6C2-8B918512F394}"/>
              </a:ext>
            </a:extLst>
          </p:cNvPr>
          <p:cNvSpPr txBox="1"/>
          <p:nvPr/>
        </p:nvSpPr>
        <p:spPr>
          <a:xfrm>
            <a:off x="1259632" y="1916832"/>
            <a:ext cx="7128792" cy="4154984"/>
          </a:xfrm>
          <a:prstGeom prst="rect">
            <a:avLst/>
          </a:prstGeom>
          <a:noFill/>
        </p:spPr>
        <p:txBody>
          <a:bodyPr wrap="square" rtlCol="0">
            <a:spAutoFit/>
          </a:bodyPr>
          <a:lstStyle/>
          <a:p>
            <a:r>
              <a:rPr lang="en-GB" dirty="0">
                <a:latin typeface="Century Gothic" panose="020B0502020202020204" pitchFamily="34" charset="0"/>
              </a:rPr>
              <a:t>Weekly Newsletters</a:t>
            </a:r>
          </a:p>
          <a:p>
            <a:endParaRPr lang="en-GB" dirty="0">
              <a:latin typeface="Century Gothic" panose="020B0502020202020204" pitchFamily="34" charset="0"/>
            </a:endParaRPr>
          </a:p>
          <a:p>
            <a:r>
              <a:rPr lang="en-GB" dirty="0">
                <a:latin typeface="Century Gothic" panose="020B0502020202020204" pitchFamily="34" charset="0"/>
              </a:rPr>
              <a:t>Class dojo</a:t>
            </a:r>
          </a:p>
          <a:p>
            <a:endParaRPr lang="en-GB" dirty="0">
              <a:latin typeface="Century Gothic" panose="020B0502020202020204" pitchFamily="34" charset="0"/>
            </a:endParaRPr>
          </a:p>
          <a:p>
            <a:r>
              <a:rPr lang="en-GB" dirty="0">
                <a:latin typeface="Century Gothic" panose="020B0502020202020204" pitchFamily="34" charset="0"/>
              </a:rPr>
              <a:t>WOW cards</a:t>
            </a:r>
          </a:p>
          <a:p>
            <a:endParaRPr lang="en-GB" dirty="0">
              <a:latin typeface="Century Gothic" panose="020B0502020202020204" pitchFamily="34" charset="0"/>
            </a:endParaRPr>
          </a:p>
          <a:p>
            <a:r>
              <a:rPr lang="en-GB" dirty="0">
                <a:latin typeface="Century Gothic" panose="020B0502020202020204" pitchFamily="34" charset="0"/>
              </a:rPr>
              <a:t>Stay and Play sessions</a:t>
            </a:r>
          </a:p>
          <a:p>
            <a:endParaRPr lang="en-GB" dirty="0">
              <a:latin typeface="Century Gothic" panose="020B0502020202020204" pitchFamily="34" charset="0"/>
            </a:endParaRPr>
          </a:p>
          <a:p>
            <a:r>
              <a:rPr lang="en-GB" dirty="0">
                <a:latin typeface="Century Gothic" panose="020B0502020202020204" pitchFamily="34" charset="0"/>
              </a:rPr>
              <a:t>Mystery Reader</a:t>
            </a:r>
          </a:p>
          <a:p>
            <a:endParaRPr lang="en-GB" dirty="0">
              <a:latin typeface="Century Gothic" panose="020B0502020202020204" pitchFamily="34" charset="0"/>
            </a:endParaRPr>
          </a:p>
          <a:p>
            <a:r>
              <a:rPr lang="en-GB" dirty="0">
                <a:latin typeface="Century Gothic" panose="020B0502020202020204" pitchFamily="34" charset="0"/>
              </a:rPr>
              <a:t>Website</a:t>
            </a:r>
          </a:p>
        </p:txBody>
      </p:sp>
      <p:pic>
        <p:nvPicPr>
          <p:cNvPr id="5" name="Picture 4">
            <a:extLst>
              <a:ext uri="{FF2B5EF4-FFF2-40B4-BE49-F238E27FC236}">
                <a16:creationId xmlns:a16="http://schemas.microsoft.com/office/drawing/2014/main" id="{854017AF-1D69-EC3B-6530-AEC23A2D0564}"/>
              </a:ext>
            </a:extLst>
          </p:cNvPr>
          <p:cNvPicPr>
            <a:picLocks noChangeAspect="1"/>
          </p:cNvPicPr>
          <p:nvPr/>
        </p:nvPicPr>
        <p:blipFill>
          <a:blip r:embed="rId3"/>
          <a:stretch>
            <a:fillRect/>
          </a:stretch>
        </p:blipFill>
        <p:spPr>
          <a:xfrm rot="889151">
            <a:off x="5868144" y="1882697"/>
            <a:ext cx="1514039" cy="1412776"/>
          </a:xfrm>
          <a:prstGeom prst="rect">
            <a:avLst/>
          </a:prstGeom>
        </p:spPr>
      </p:pic>
      <p:pic>
        <p:nvPicPr>
          <p:cNvPr id="7" name="Picture 6">
            <a:extLst>
              <a:ext uri="{FF2B5EF4-FFF2-40B4-BE49-F238E27FC236}">
                <a16:creationId xmlns:a16="http://schemas.microsoft.com/office/drawing/2014/main" id="{A79139B8-BE70-1B44-22CD-E703B962DD4D}"/>
              </a:ext>
            </a:extLst>
          </p:cNvPr>
          <p:cNvPicPr>
            <a:picLocks noChangeAspect="1"/>
          </p:cNvPicPr>
          <p:nvPr/>
        </p:nvPicPr>
        <p:blipFill>
          <a:blip r:embed="rId4"/>
          <a:stretch>
            <a:fillRect/>
          </a:stretch>
        </p:blipFill>
        <p:spPr>
          <a:xfrm>
            <a:off x="6486179" y="3671900"/>
            <a:ext cx="2102993" cy="1314071"/>
          </a:xfrm>
          <a:prstGeom prst="rect">
            <a:avLst/>
          </a:prstGeom>
        </p:spPr>
      </p:pic>
      <p:pic>
        <p:nvPicPr>
          <p:cNvPr id="9" name="Picture 8" descr="A picture containing clothing, text, indoor, person&#10;&#10;Description automatically generated">
            <a:extLst>
              <a:ext uri="{FF2B5EF4-FFF2-40B4-BE49-F238E27FC236}">
                <a16:creationId xmlns:a16="http://schemas.microsoft.com/office/drawing/2014/main" id="{44859EC8-0890-903C-37C7-98ABD36F80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4278390" y="4105141"/>
            <a:ext cx="2348880" cy="1761660"/>
          </a:xfrm>
          <a:prstGeom prst="rect">
            <a:avLst/>
          </a:prstGeom>
        </p:spPr>
      </p:pic>
    </p:spTree>
    <p:extLst>
      <p:ext uri="{BB962C8B-B14F-4D97-AF65-F5344CB8AC3E}">
        <p14:creationId xmlns:p14="http://schemas.microsoft.com/office/powerpoint/2010/main" val="3784137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FAB4A-E8EA-87A3-8980-F62C863C646F}"/>
              </a:ext>
            </a:extLst>
          </p:cNvPr>
          <p:cNvSpPr>
            <a:spLocks noGrp="1"/>
          </p:cNvSpPr>
          <p:nvPr>
            <p:ph type="title"/>
          </p:nvPr>
        </p:nvSpPr>
        <p:spPr/>
        <p:txBody>
          <a:bodyPr/>
          <a:lstStyle/>
          <a:p>
            <a:r>
              <a:rPr lang="en-GB" dirty="0">
                <a:latin typeface="Century Gothic" panose="020B0502020202020204" pitchFamily="34" charset="0"/>
              </a:rPr>
              <a:t>Phonics</a:t>
            </a:r>
          </a:p>
        </p:txBody>
      </p:sp>
      <p:sp>
        <p:nvSpPr>
          <p:cNvPr id="3" name="TextBox 2">
            <a:extLst>
              <a:ext uri="{FF2B5EF4-FFF2-40B4-BE49-F238E27FC236}">
                <a16:creationId xmlns:a16="http://schemas.microsoft.com/office/drawing/2014/main" id="{2DF1548C-F991-CF9B-5288-92B47BEEA26B}"/>
              </a:ext>
            </a:extLst>
          </p:cNvPr>
          <p:cNvSpPr txBox="1"/>
          <p:nvPr/>
        </p:nvSpPr>
        <p:spPr>
          <a:xfrm>
            <a:off x="1348408" y="2060848"/>
            <a:ext cx="7056784" cy="3416320"/>
          </a:xfrm>
          <a:prstGeom prst="rect">
            <a:avLst/>
          </a:prstGeom>
          <a:noFill/>
        </p:spPr>
        <p:txBody>
          <a:bodyPr wrap="square" rtlCol="0">
            <a:spAutoFit/>
          </a:bodyPr>
          <a:lstStyle/>
          <a:p>
            <a:r>
              <a:rPr lang="en-GB" dirty="0">
                <a:latin typeface="Century Gothic" panose="020B0502020202020204" pitchFamily="34" charset="0"/>
              </a:rPr>
              <a:t>We follow the Read Write Inc phonics scheme.</a:t>
            </a:r>
          </a:p>
          <a:p>
            <a:endParaRPr lang="en-GB" dirty="0">
              <a:latin typeface="Century Gothic" panose="020B0502020202020204" pitchFamily="34" charset="0"/>
            </a:endParaRPr>
          </a:p>
          <a:p>
            <a:r>
              <a:rPr lang="en-GB" dirty="0">
                <a:latin typeface="Century Gothic" panose="020B0502020202020204" pitchFamily="34" charset="0"/>
              </a:rPr>
              <a:t>Up until Christmas the children will be working within the classroom.  In January they will be assessed and will be put into progress groups.</a:t>
            </a:r>
          </a:p>
          <a:p>
            <a:endParaRPr lang="en-GB" dirty="0">
              <a:latin typeface="Century Gothic" panose="020B0502020202020204" pitchFamily="34" charset="0"/>
            </a:endParaRPr>
          </a:p>
          <a:p>
            <a:r>
              <a:rPr lang="en-GB" dirty="0">
                <a:latin typeface="Century Gothic" panose="020B0502020202020204" pitchFamily="34" charset="0"/>
              </a:rPr>
              <a:t>The children will continue to be assessed at the end of every term to make sure they are in the correct groupings. </a:t>
            </a:r>
          </a:p>
        </p:txBody>
      </p:sp>
    </p:spTree>
    <p:extLst>
      <p:ext uri="{BB962C8B-B14F-4D97-AF65-F5344CB8AC3E}">
        <p14:creationId xmlns:p14="http://schemas.microsoft.com/office/powerpoint/2010/main" val="2187181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72163C59-F421-91C9-D339-0FF2566C9D7D}"/>
              </a:ext>
            </a:extLst>
          </p:cNvPr>
          <p:cNvSpPr>
            <a:spLocks noGrp="1" noChangeArrowheads="1"/>
          </p:cNvSpPr>
          <p:nvPr>
            <p:ph type="title"/>
          </p:nvPr>
        </p:nvSpPr>
        <p:spPr>
          <a:xfrm>
            <a:off x="1066800" y="714375"/>
            <a:ext cx="7620000" cy="193675"/>
          </a:xfrm>
        </p:spPr>
        <p:txBody>
          <a:bodyPr/>
          <a:lstStyle/>
          <a:p>
            <a:pPr eaLnBrk="1" hangingPunct="1"/>
            <a:br>
              <a:rPr lang="en-GB" altLang="en-US" dirty="0">
                <a:latin typeface="Comic Sans MS" panose="030F0702030302020204" pitchFamily="66" charset="0"/>
              </a:rPr>
            </a:br>
            <a:br>
              <a:rPr lang="en-GB" altLang="en-US" dirty="0">
                <a:latin typeface="Comic Sans MS" panose="030F0702030302020204" pitchFamily="66" charset="0"/>
              </a:rPr>
            </a:br>
            <a:r>
              <a:rPr lang="en-GB" altLang="en-US" dirty="0">
                <a:latin typeface="Century Gothic" panose="020B0502020202020204" pitchFamily="34" charset="0"/>
              </a:rPr>
              <a:t>A typical morning in Reception…</a:t>
            </a:r>
            <a:br>
              <a:rPr lang="en-GB" altLang="en-US" dirty="0">
                <a:latin typeface="Century Gothic" panose="020B0502020202020204" pitchFamily="34" charset="0"/>
              </a:rPr>
            </a:br>
            <a:endParaRPr lang="en-GB" altLang="en-US" dirty="0">
              <a:latin typeface="Century Gothic" panose="020B0502020202020204" pitchFamily="34" charset="0"/>
            </a:endParaRPr>
          </a:p>
        </p:txBody>
      </p:sp>
      <p:sp>
        <p:nvSpPr>
          <p:cNvPr id="17411" name="Rectangle 3">
            <a:extLst>
              <a:ext uri="{FF2B5EF4-FFF2-40B4-BE49-F238E27FC236}">
                <a16:creationId xmlns:a16="http://schemas.microsoft.com/office/drawing/2014/main" id="{E7B364D1-660A-7113-C35E-6E125E975935}"/>
              </a:ext>
            </a:extLst>
          </p:cNvPr>
          <p:cNvSpPr>
            <a:spLocks noGrp="1" noChangeArrowheads="1"/>
          </p:cNvSpPr>
          <p:nvPr>
            <p:ph type="body" idx="1"/>
          </p:nvPr>
        </p:nvSpPr>
        <p:spPr>
          <a:xfrm>
            <a:off x="1000125" y="1196975"/>
            <a:ext cx="7786688" cy="5256213"/>
          </a:xfrm>
        </p:spPr>
        <p:txBody>
          <a:bodyPr/>
          <a:lstStyle/>
          <a:p>
            <a:pPr eaLnBrk="1" hangingPunct="1">
              <a:lnSpc>
                <a:spcPct val="90000"/>
              </a:lnSpc>
              <a:defRPr/>
            </a:pPr>
            <a:endParaRPr lang="en-GB" sz="2200" dirty="0">
              <a:latin typeface="Comic Sans MS" pitchFamily="66" charset="0"/>
            </a:endParaRPr>
          </a:p>
          <a:p>
            <a:pPr eaLnBrk="1" hangingPunct="1">
              <a:lnSpc>
                <a:spcPct val="90000"/>
              </a:lnSpc>
              <a:buFontTx/>
              <a:buNone/>
              <a:defRPr/>
            </a:pPr>
            <a:r>
              <a:rPr lang="en-GB" sz="2200" dirty="0">
                <a:latin typeface="Comic Sans MS" pitchFamily="66" charset="0"/>
              </a:rPr>
              <a:t>    </a:t>
            </a:r>
          </a:p>
          <a:p>
            <a:pPr>
              <a:defRPr/>
            </a:pPr>
            <a:r>
              <a:rPr lang="en-GB" sz="1600" dirty="0">
                <a:latin typeface="Century Gothic" panose="020B0502020202020204" pitchFamily="34" charset="0"/>
              </a:rPr>
              <a:t>8.45am	Enter lunch choices, come in, hang coat up and do some                    		morning activities / play. </a:t>
            </a:r>
          </a:p>
          <a:p>
            <a:pPr>
              <a:defRPr/>
            </a:pPr>
            <a:endParaRPr lang="en-GB" sz="1600" dirty="0">
              <a:latin typeface="Century Gothic" panose="020B0502020202020204" pitchFamily="34" charset="0"/>
            </a:endParaRPr>
          </a:p>
          <a:p>
            <a:pPr>
              <a:defRPr/>
            </a:pPr>
            <a:r>
              <a:rPr lang="en-GB" sz="1600" dirty="0">
                <a:latin typeface="Century Gothic" panose="020B0502020202020204" pitchFamily="34" charset="0"/>
              </a:rPr>
              <a:t>9.05am 	Phonics.</a:t>
            </a:r>
          </a:p>
          <a:p>
            <a:pPr>
              <a:defRPr/>
            </a:pPr>
            <a:endParaRPr lang="en-GB" sz="1600" dirty="0">
              <a:latin typeface="Century Gothic" panose="020B0502020202020204" pitchFamily="34" charset="0"/>
            </a:endParaRPr>
          </a:p>
          <a:p>
            <a:pPr>
              <a:defRPr/>
            </a:pPr>
            <a:r>
              <a:rPr lang="en-GB" sz="1600" dirty="0">
                <a:latin typeface="Century Gothic" panose="020B0502020202020204" pitchFamily="34" charset="0"/>
              </a:rPr>
              <a:t>9.55am	Own Learning and adult focused tasks </a:t>
            </a:r>
            <a:r>
              <a:rPr lang="en-GB" sz="1100" dirty="0">
                <a:latin typeface="Century Gothic" panose="020B0502020202020204" pitchFamily="34" charset="0"/>
              </a:rPr>
              <a:t>(inside and outside).	</a:t>
            </a:r>
          </a:p>
          <a:p>
            <a:pPr marL="0" indent="0">
              <a:buNone/>
              <a:defRPr/>
            </a:pPr>
            <a:r>
              <a:rPr lang="en-GB" sz="1100" dirty="0">
                <a:latin typeface="Century Gothic" panose="020B0502020202020204" pitchFamily="34" charset="0"/>
              </a:rPr>
              <a:t> </a:t>
            </a:r>
            <a:endParaRPr lang="en-GB" sz="1600" dirty="0">
              <a:latin typeface="Century Gothic" panose="020B0502020202020204" pitchFamily="34" charset="0"/>
            </a:endParaRPr>
          </a:p>
          <a:p>
            <a:pPr>
              <a:defRPr/>
            </a:pPr>
            <a:r>
              <a:rPr lang="en-GB" sz="1600" dirty="0">
                <a:latin typeface="Century Gothic" panose="020B0502020202020204" pitchFamily="34" charset="0"/>
              </a:rPr>
              <a:t>10.25am	Snack time with fruit and milk </a:t>
            </a:r>
            <a:r>
              <a:rPr lang="en-GB" sz="1050" dirty="0">
                <a:latin typeface="Century Gothic" panose="020B0502020202020204" pitchFamily="34" charset="0"/>
              </a:rPr>
              <a:t>(provided).</a:t>
            </a:r>
          </a:p>
          <a:p>
            <a:pPr marL="0" indent="0">
              <a:buNone/>
              <a:defRPr/>
            </a:pPr>
            <a:endParaRPr lang="en-GB" sz="1600" dirty="0">
              <a:latin typeface="Century Gothic" panose="020B0502020202020204" pitchFamily="34" charset="0"/>
            </a:endParaRPr>
          </a:p>
          <a:p>
            <a:pPr>
              <a:defRPr/>
            </a:pPr>
            <a:r>
              <a:rPr lang="en-GB" sz="1600" dirty="0">
                <a:latin typeface="Century Gothic" panose="020B0502020202020204" pitchFamily="34" charset="0"/>
              </a:rPr>
              <a:t>10.40am	Playtime with KS1.</a:t>
            </a:r>
            <a:endParaRPr lang="en-GB" sz="1100" dirty="0">
              <a:latin typeface="Century Gothic" panose="020B0502020202020204" pitchFamily="34" charset="0"/>
            </a:endParaRPr>
          </a:p>
          <a:p>
            <a:pPr>
              <a:defRPr/>
            </a:pPr>
            <a:endParaRPr lang="en-GB" sz="1100" dirty="0">
              <a:latin typeface="Century Gothic" panose="020B0502020202020204" pitchFamily="34" charset="0"/>
            </a:endParaRPr>
          </a:p>
          <a:p>
            <a:pPr>
              <a:defRPr/>
            </a:pPr>
            <a:r>
              <a:rPr lang="en-GB" sz="1600" dirty="0">
                <a:latin typeface="Century Gothic" panose="020B0502020202020204" pitchFamily="34" charset="0"/>
              </a:rPr>
              <a:t>11.00am            Maths input and small focussed groups.</a:t>
            </a:r>
          </a:p>
          <a:p>
            <a:pPr>
              <a:defRPr/>
            </a:pPr>
            <a:endParaRPr lang="en-GB" sz="1600" dirty="0">
              <a:latin typeface="Century Gothic" panose="020B0502020202020204" pitchFamily="34" charset="0"/>
            </a:endParaRPr>
          </a:p>
          <a:p>
            <a:pPr>
              <a:defRPr/>
            </a:pPr>
            <a:r>
              <a:rPr lang="en-GB" sz="1600" dirty="0">
                <a:latin typeface="Century Gothic" panose="020B0502020202020204" pitchFamily="34" charset="0"/>
              </a:rPr>
              <a:t>11.45am	Lunch</a:t>
            </a:r>
          </a:p>
          <a:p>
            <a:pPr marL="0" indent="0" eaLnBrk="1" hangingPunct="1">
              <a:buFontTx/>
              <a:buNone/>
              <a:defRPr/>
            </a:pPr>
            <a:endParaRPr lang="en-GB" sz="2200" dirty="0">
              <a:latin typeface="Comic Sans MS" pitchFamily="66"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88E9F47B-537E-E2A5-6CC4-61004774991E}"/>
              </a:ext>
            </a:extLst>
          </p:cNvPr>
          <p:cNvSpPr>
            <a:spLocks noGrp="1" noChangeArrowheads="1"/>
          </p:cNvSpPr>
          <p:nvPr>
            <p:ph type="title"/>
          </p:nvPr>
        </p:nvSpPr>
        <p:spPr>
          <a:xfrm>
            <a:off x="1066800" y="714375"/>
            <a:ext cx="7620000" cy="193675"/>
          </a:xfrm>
        </p:spPr>
        <p:txBody>
          <a:bodyPr/>
          <a:lstStyle/>
          <a:p>
            <a:pPr eaLnBrk="1" hangingPunct="1"/>
            <a:br>
              <a:rPr lang="en-GB" altLang="en-US" dirty="0">
                <a:latin typeface="Comic Sans MS" panose="030F0702030302020204" pitchFamily="66" charset="0"/>
              </a:rPr>
            </a:br>
            <a:br>
              <a:rPr lang="en-GB" altLang="en-US" dirty="0">
                <a:latin typeface="Comic Sans MS" panose="030F0702030302020204" pitchFamily="66" charset="0"/>
              </a:rPr>
            </a:br>
            <a:r>
              <a:rPr lang="en-GB" altLang="en-US" dirty="0">
                <a:latin typeface="Century Gothic" panose="020B0502020202020204" pitchFamily="34" charset="0"/>
              </a:rPr>
              <a:t>A typical afternoon in Reception…</a:t>
            </a:r>
            <a:br>
              <a:rPr lang="en-GB" altLang="en-US" dirty="0">
                <a:latin typeface="Century Gothic" panose="020B0502020202020204" pitchFamily="34" charset="0"/>
              </a:rPr>
            </a:br>
            <a:endParaRPr lang="en-GB" altLang="en-US" dirty="0">
              <a:latin typeface="Century Gothic" panose="020B0502020202020204" pitchFamily="34" charset="0"/>
            </a:endParaRPr>
          </a:p>
        </p:txBody>
      </p:sp>
      <p:sp>
        <p:nvSpPr>
          <p:cNvPr id="17411" name="Rectangle 3">
            <a:extLst>
              <a:ext uri="{FF2B5EF4-FFF2-40B4-BE49-F238E27FC236}">
                <a16:creationId xmlns:a16="http://schemas.microsoft.com/office/drawing/2014/main" id="{4378D691-C702-F7BC-7568-7F42832FF0AA}"/>
              </a:ext>
            </a:extLst>
          </p:cNvPr>
          <p:cNvSpPr>
            <a:spLocks noGrp="1" noChangeArrowheads="1"/>
          </p:cNvSpPr>
          <p:nvPr>
            <p:ph type="body" idx="1"/>
          </p:nvPr>
        </p:nvSpPr>
        <p:spPr>
          <a:xfrm>
            <a:off x="1000125" y="1196975"/>
            <a:ext cx="7786688" cy="5256213"/>
          </a:xfrm>
        </p:spPr>
        <p:txBody>
          <a:bodyPr/>
          <a:lstStyle/>
          <a:p>
            <a:pPr eaLnBrk="1" hangingPunct="1">
              <a:lnSpc>
                <a:spcPct val="90000"/>
              </a:lnSpc>
              <a:defRPr/>
            </a:pPr>
            <a:endParaRPr lang="en-GB" sz="2200" dirty="0">
              <a:latin typeface="Comic Sans MS" pitchFamily="66" charset="0"/>
            </a:endParaRPr>
          </a:p>
          <a:p>
            <a:pPr eaLnBrk="1" hangingPunct="1">
              <a:lnSpc>
                <a:spcPct val="90000"/>
              </a:lnSpc>
              <a:buFontTx/>
              <a:buNone/>
              <a:defRPr/>
            </a:pPr>
            <a:r>
              <a:rPr lang="en-GB" sz="2200" dirty="0">
                <a:latin typeface="Comic Sans MS" pitchFamily="66" charset="0"/>
              </a:rPr>
              <a:t>    </a:t>
            </a:r>
          </a:p>
          <a:p>
            <a:pPr eaLnBrk="1" hangingPunct="1">
              <a:buFontTx/>
              <a:buNone/>
              <a:defRPr/>
            </a:pPr>
            <a:r>
              <a:rPr lang="en-GB" sz="2200" dirty="0">
                <a:latin typeface="Century Gothic" panose="020B0502020202020204" pitchFamily="34" charset="0"/>
              </a:rPr>
              <a:t>12.30  		Register and teacher input</a:t>
            </a:r>
          </a:p>
          <a:p>
            <a:pPr eaLnBrk="1" hangingPunct="1">
              <a:buFontTx/>
              <a:buNone/>
              <a:defRPr/>
            </a:pPr>
            <a:r>
              <a:rPr lang="en-GB" sz="2200" dirty="0">
                <a:latin typeface="Century Gothic" panose="020B0502020202020204" pitchFamily="34" charset="0"/>
              </a:rPr>
              <a:t>13.00- 14.30 	Own Learning and adult focused tasks 			(inside and  outside)</a:t>
            </a:r>
          </a:p>
          <a:p>
            <a:pPr eaLnBrk="1" hangingPunct="1">
              <a:buFontTx/>
              <a:buNone/>
              <a:defRPr/>
            </a:pPr>
            <a:r>
              <a:rPr lang="en-GB" sz="2200" dirty="0">
                <a:latin typeface="Century Gothic" panose="020B0502020202020204" pitchFamily="34" charset="0"/>
              </a:rPr>
              <a:t>14.30		Assembly	 	</a:t>
            </a:r>
          </a:p>
          <a:p>
            <a:pPr marL="0" indent="0" eaLnBrk="1" hangingPunct="1">
              <a:buFontTx/>
              <a:buNone/>
              <a:defRPr/>
            </a:pPr>
            <a:r>
              <a:rPr lang="en-GB" sz="2200" dirty="0">
                <a:latin typeface="Century Gothic" panose="020B0502020202020204" pitchFamily="34" charset="0"/>
              </a:rPr>
              <a:t>15.00		Story time</a:t>
            </a:r>
          </a:p>
          <a:p>
            <a:pPr marL="0" indent="0" eaLnBrk="1" hangingPunct="1">
              <a:buFontTx/>
              <a:buNone/>
              <a:defRPr/>
            </a:pPr>
            <a:r>
              <a:rPr lang="en-GB" sz="2200" dirty="0">
                <a:latin typeface="Century Gothic" panose="020B0502020202020204" pitchFamily="34" charset="0"/>
              </a:rPr>
              <a:t>15.00		Getting ready for home time</a:t>
            </a:r>
          </a:p>
          <a:p>
            <a:pPr marL="0" indent="0" eaLnBrk="1" hangingPunct="1">
              <a:buFontTx/>
              <a:buNone/>
              <a:defRPr/>
            </a:pPr>
            <a:r>
              <a:rPr lang="en-GB" sz="2200" dirty="0">
                <a:latin typeface="Century Gothic" panose="020B0502020202020204" pitchFamily="34" charset="0"/>
              </a:rPr>
              <a:t>15.15		Home time</a:t>
            </a:r>
          </a:p>
          <a:p>
            <a:pPr marL="0" indent="0" eaLnBrk="1" hangingPunct="1">
              <a:buFontTx/>
              <a:buNone/>
              <a:defRPr/>
            </a:pPr>
            <a:endParaRPr lang="en-GB" sz="2200" dirty="0">
              <a:latin typeface="Century Gothic" panose="020B0502020202020204" pitchFamily="34" charset="0"/>
            </a:endParaRPr>
          </a:p>
          <a:p>
            <a:pPr marL="0" indent="0" algn="ctr" eaLnBrk="1" hangingPunct="1">
              <a:buFontTx/>
              <a:buNone/>
              <a:defRPr/>
            </a:pPr>
            <a:r>
              <a:rPr lang="en-GB" dirty="0">
                <a:latin typeface="Century Gothic" panose="020B0502020202020204" pitchFamily="34" charset="0"/>
              </a:rPr>
              <a:t>Reception Learning is not always clean! Please be understanding!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4437FD-067E-A10F-63C7-23F043C74427}"/>
              </a:ext>
            </a:extLst>
          </p:cNvPr>
          <p:cNvPicPr>
            <a:picLocks noChangeAspect="1"/>
          </p:cNvPicPr>
          <p:nvPr/>
        </p:nvPicPr>
        <p:blipFill>
          <a:blip r:embed="rId3"/>
          <a:stretch>
            <a:fillRect/>
          </a:stretch>
        </p:blipFill>
        <p:spPr>
          <a:xfrm>
            <a:off x="1259632" y="764704"/>
            <a:ext cx="7387223" cy="5328592"/>
          </a:xfrm>
          <a:prstGeom prst="rect">
            <a:avLst/>
          </a:prstGeom>
        </p:spPr>
      </p:pic>
    </p:spTree>
    <p:extLst>
      <p:ext uri="{BB962C8B-B14F-4D97-AF65-F5344CB8AC3E}">
        <p14:creationId xmlns:p14="http://schemas.microsoft.com/office/powerpoint/2010/main" val="18237729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983FC650-3BCC-EED0-7C6D-B24E999EC46C}"/>
              </a:ext>
            </a:extLst>
          </p:cNvPr>
          <p:cNvSpPr>
            <a:spLocks noChangeArrowheads="1"/>
          </p:cNvSpPr>
          <p:nvPr/>
        </p:nvSpPr>
        <p:spPr bwMode="auto">
          <a:xfrm>
            <a:off x="1143000" y="214313"/>
            <a:ext cx="7715250" cy="574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90000"/>
              </a:lnSpc>
              <a:spcBef>
                <a:spcPct val="0"/>
              </a:spcBef>
              <a:buFont typeface="Wingdings" panose="05000000000000000000" pitchFamily="2" charset="2"/>
              <a:buNone/>
            </a:pPr>
            <a:endParaRPr lang="en-GB" altLang="en-US" sz="2800" b="1" u="sng" dirty="0">
              <a:latin typeface="Comic Sans MS" panose="030F0702030302020204" pitchFamily="66" charset="0"/>
            </a:endParaRPr>
          </a:p>
          <a:p>
            <a:pPr algn="ctr" eaLnBrk="1" hangingPunct="1">
              <a:lnSpc>
                <a:spcPct val="90000"/>
              </a:lnSpc>
              <a:spcBef>
                <a:spcPct val="0"/>
              </a:spcBef>
              <a:buFont typeface="Wingdings" panose="05000000000000000000" pitchFamily="2" charset="2"/>
              <a:buNone/>
            </a:pPr>
            <a:r>
              <a:rPr lang="en-GB" altLang="en-US" sz="2800" b="1" u="sng" dirty="0">
                <a:latin typeface="Century Gothic" panose="020B0502020202020204" pitchFamily="34" charset="0"/>
              </a:rPr>
              <a:t>The first few weeks</a:t>
            </a:r>
            <a:r>
              <a:rPr lang="en-GB" altLang="en-US" sz="2800" dirty="0">
                <a:latin typeface="Century Gothic" panose="020B0502020202020204" pitchFamily="34" charset="0"/>
              </a:rPr>
              <a:t> </a:t>
            </a:r>
          </a:p>
          <a:p>
            <a:pPr algn="ctr" eaLnBrk="1" hangingPunct="1">
              <a:lnSpc>
                <a:spcPct val="90000"/>
              </a:lnSpc>
              <a:spcBef>
                <a:spcPct val="0"/>
              </a:spcBef>
              <a:buFont typeface="Wingdings" panose="05000000000000000000" pitchFamily="2" charset="2"/>
              <a:buNone/>
            </a:pPr>
            <a:endParaRPr lang="en-GB" altLang="en-US" sz="1200" dirty="0">
              <a:latin typeface="Century Gothic" panose="020B0502020202020204" pitchFamily="34" charset="0"/>
            </a:endParaRPr>
          </a:p>
          <a:p>
            <a:pPr algn="ctr" eaLnBrk="1" hangingPunct="1">
              <a:lnSpc>
                <a:spcPct val="90000"/>
              </a:lnSpc>
              <a:spcBef>
                <a:spcPct val="0"/>
              </a:spcBef>
              <a:buFont typeface="Wingdings" panose="05000000000000000000" pitchFamily="2" charset="2"/>
              <a:buNone/>
            </a:pPr>
            <a:r>
              <a:rPr lang="en-GB" altLang="en-US" sz="2400" dirty="0">
                <a:latin typeface="Century Gothic" panose="020B0502020202020204" pitchFamily="34" charset="0"/>
              </a:rPr>
              <a:t>We will find out what the children </a:t>
            </a:r>
          </a:p>
          <a:p>
            <a:pPr algn="ctr" eaLnBrk="1" hangingPunct="1">
              <a:lnSpc>
                <a:spcPct val="90000"/>
              </a:lnSpc>
              <a:spcBef>
                <a:spcPct val="0"/>
              </a:spcBef>
              <a:buFont typeface="Wingdings" panose="05000000000000000000" pitchFamily="2" charset="2"/>
              <a:buNone/>
            </a:pPr>
            <a:r>
              <a:rPr lang="en-GB" altLang="en-US" sz="2400" dirty="0">
                <a:solidFill>
                  <a:schemeClr val="folHlink"/>
                </a:solidFill>
                <a:latin typeface="Century Gothic" panose="020B0502020202020204" pitchFamily="34" charset="0"/>
              </a:rPr>
              <a:t>already know and can do</a:t>
            </a:r>
            <a:r>
              <a:rPr lang="en-GB" altLang="en-US" sz="2400" dirty="0">
                <a:latin typeface="Century Gothic" panose="020B0502020202020204" pitchFamily="34" charset="0"/>
              </a:rPr>
              <a:t> </a:t>
            </a:r>
          </a:p>
          <a:p>
            <a:pPr algn="ctr" eaLnBrk="1" hangingPunct="1">
              <a:lnSpc>
                <a:spcPct val="90000"/>
              </a:lnSpc>
              <a:spcBef>
                <a:spcPct val="0"/>
              </a:spcBef>
              <a:buFont typeface="Wingdings" panose="05000000000000000000" pitchFamily="2" charset="2"/>
              <a:buNone/>
            </a:pPr>
            <a:r>
              <a:rPr lang="en-GB" altLang="en-US" sz="2400" dirty="0">
                <a:latin typeface="Century Gothic" panose="020B0502020202020204" pitchFamily="34" charset="0"/>
              </a:rPr>
              <a:t>and use this information to help us develop an </a:t>
            </a:r>
            <a:r>
              <a:rPr lang="en-GB" altLang="en-US" sz="2400" dirty="0">
                <a:solidFill>
                  <a:schemeClr val="folHlink"/>
                </a:solidFill>
                <a:latin typeface="Century Gothic" panose="020B0502020202020204" pitchFamily="34" charset="0"/>
              </a:rPr>
              <a:t>individual learning programme</a:t>
            </a:r>
            <a:r>
              <a:rPr lang="en-GB" altLang="en-US" sz="2400" i="1" dirty="0">
                <a:solidFill>
                  <a:schemeClr val="folHlink"/>
                </a:solidFill>
                <a:latin typeface="Century Gothic" panose="020B0502020202020204" pitchFamily="34" charset="0"/>
              </a:rPr>
              <a:t> </a:t>
            </a:r>
          </a:p>
          <a:p>
            <a:pPr algn="ctr" eaLnBrk="1" hangingPunct="1">
              <a:lnSpc>
                <a:spcPct val="90000"/>
              </a:lnSpc>
              <a:spcBef>
                <a:spcPct val="0"/>
              </a:spcBef>
              <a:buFont typeface="Wingdings" panose="05000000000000000000" pitchFamily="2" charset="2"/>
              <a:buNone/>
            </a:pPr>
            <a:r>
              <a:rPr lang="en-GB" altLang="en-US" sz="2400" dirty="0">
                <a:latin typeface="Century Gothic" panose="020B0502020202020204" pitchFamily="34" charset="0"/>
              </a:rPr>
              <a:t>for each child.</a:t>
            </a:r>
          </a:p>
          <a:p>
            <a:pPr algn="ctr" eaLnBrk="1" hangingPunct="1">
              <a:lnSpc>
                <a:spcPct val="90000"/>
              </a:lnSpc>
              <a:spcBef>
                <a:spcPct val="0"/>
              </a:spcBef>
              <a:buFont typeface="Wingdings" panose="05000000000000000000" pitchFamily="2" charset="2"/>
              <a:buNone/>
            </a:pPr>
            <a:endParaRPr lang="en-GB" altLang="en-US" sz="2400" dirty="0">
              <a:latin typeface="Comic Sans MS" panose="030F0702030302020204" pitchFamily="66" charset="0"/>
            </a:endParaRPr>
          </a:p>
          <a:p>
            <a:pPr eaLnBrk="1" hangingPunct="1">
              <a:lnSpc>
                <a:spcPct val="90000"/>
              </a:lnSpc>
              <a:spcBef>
                <a:spcPct val="0"/>
              </a:spcBef>
              <a:buFont typeface="Wingdings" panose="05000000000000000000" pitchFamily="2" charset="2"/>
              <a:buNone/>
            </a:pPr>
            <a:r>
              <a:rPr lang="en-GB" altLang="en-US" sz="2400" dirty="0">
                <a:latin typeface="Century Gothic" panose="020B0502020202020204" pitchFamily="34" charset="0"/>
              </a:rPr>
              <a:t>We spend lots of our time working and talking to the children about what they are learning. We may record some ‘Wow’ moments formally but largely we assess and move children on ‘in the moment’ and so not everything gets recorded. </a:t>
            </a:r>
          </a:p>
          <a:p>
            <a:pPr eaLnBrk="1" hangingPunct="1">
              <a:lnSpc>
                <a:spcPct val="90000"/>
              </a:lnSpc>
              <a:spcBef>
                <a:spcPct val="0"/>
              </a:spcBef>
              <a:buFont typeface="Wingdings" panose="05000000000000000000" pitchFamily="2" charset="2"/>
              <a:buNone/>
            </a:pPr>
            <a:endParaRPr lang="en-GB" altLang="en-US" sz="2400" i="1" dirty="0">
              <a:latin typeface="Comic Sans MS" panose="030F0702030302020204" pitchFamily="66" charset="0"/>
            </a:endParaRPr>
          </a:p>
          <a:p>
            <a:pPr eaLnBrk="1" hangingPunct="1">
              <a:lnSpc>
                <a:spcPct val="90000"/>
              </a:lnSpc>
              <a:spcBef>
                <a:spcPct val="0"/>
              </a:spcBef>
              <a:buFont typeface="Wingdings" panose="05000000000000000000" pitchFamily="2" charset="2"/>
              <a:buNone/>
            </a:pPr>
            <a:endParaRPr lang="en-GB" altLang="en-US" sz="2400" i="1" dirty="0">
              <a:latin typeface="Comic Sans MS" panose="030F0702030302020204" pitchFamily="66" charset="0"/>
            </a:endParaRPr>
          </a:p>
          <a:p>
            <a:pPr algn="r" eaLnBrk="1" hangingPunct="1">
              <a:lnSpc>
                <a:spcPct val="90000"/>
              </a:lnSpc>
              <a:spcBef>
                <a:spcPct val="0"/>
              </a:spcBef>
              <a:buFontTx/>
              <a:buNone/>
            </a:pPr>
            <a:r>
              <a:rPr lang="en-GB" altLang="en-US" sz="2800" i="1" dirty="0">
                <a:latin typeface="Comic Sans MS" panose="030F0702030302020204" pitchFamily="66" charset="0"/>
              </a:rPr>
              <a:t>             </a:t>
            </a:r>
            <a:endParaRPr lang="en-GB" altLang="en-US" sz="2800" dirty="0">
              <a:latin typeface="Comic Sans MS" panose="030F0702030302020204" pitchFamily="66" charset="0"/>
            </a:endParaRPr>
          </a:p>
        </p:txBody>
      </p:sp>
      <p:pic>
        <p:nvPicPr>
          <p:cNvPr id="29699" name="Picture 5" descr="j0297565[1]">
            <a:extLst>
              <a:ext uri="{FF2B5EF4-FFF2-40B4-BE49-F238E27FC236}">
                <a16:creationId xmlns:a16="http://schemas.microsoft.com/office/drawing/2014/main" id="{2DE9BB81-9DDD-52D2-C942-331EB595F1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625" y="5072063"/>
            <a:ext cx="2000250"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Rectangle 3">
            <a:extLst>
              <a:ext uri="{FF2B5EF4-FFF2-40B4-BE49-F238E27FC236}">
                <a16:creationId xmlns:a16="http://schemas.microsoft.com/office/drawing/2014/main" id="{81928A56-2675-1294-DDAE-5D142530EC99}"/>
              </a:ext>
            </a:extLst>
          </p:cNvPr>
          <p:cNvSpPr>
            <a:spLocks noChangeArrowheads="1"/>
          </p:cNvSpPr>
          <p:nvPr/>
        </p:nvSpPr>
        <p:spPr bwMode="auto">
          <a:xfrm>
            <a:off x="3348038" y="4076700"/>
            <a:ext cx="5429250"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90000"/>
              </a:lnSpc>
              <a:spcBef>
                <a:spcPct val="0"/>
              </a:spcBef>
              <a:buFontTx/>
              <a:buNone/>
            </a:pPr>
            <a:endParaRPr lang="en-GB" altLang="en-US" sz="2400" dirty="0">
              <a:solidFill>
                <a:schemeClr val="folHlink"/>
              </a:solidFill>
              <a:latin typeface="Comic Sans MS" panose="030F0702030302020204" pitchFamily="66" charset="0"/>
            </a:endParaRPr>
          </a:p>
          <a:p>
            <a:pPr algn="ctr" eaLnBrk="1" hangingPunct="1">
              <a:lnSpc>
                <a:spcPct val="90000"/>
              </a:lnSpc>
              <a:spcBef>
                <a:spcPct val="0"/>
              </a:spcBef>
              <a:buFontTx/>
              <a:buNone/>
            </a:pPr>
            <a:endParaRPr lang="en-GB" altLang="en-US" sz="2400" dirty="0">
              <a:solidFill>
                <a:schemeClr val="folHlink"/>
              </a:solidFill>
              <a:latin typeface="Century Gothic" panose="020B0502020202020204" pitchFamily="34" charset="0"/>
            </a:endParaRPr>
          </a:p>
          <a:p>
            <a:pPr algn="ctr" eaLnBrk="1" hangingPunct="1">
              <a:lnSpc>
                <a:spcPct val="90000"/>
              </a:lnSpc>
              <a:spcBef>
                <a:spcPct val="0"/>
              </a:spcBef>
              <a:buFontTx/>
              <a:buNone/>
            </a:pPr>
            <a:endParaRPr lang="en-GB" altLang="en-US" sz="2400" dirty="0">
              <a:solidFill>
                <a:schemeClr val="folHlink"/>
              </a:solidFill>
              <a:latin typeface="Century Gothic" panose="020B0502020202020204" pitchFamily="34" charset="0"/>
            </a:endParaRPr>
          </a:p>
          <a:p>
            <a:pPr algn="ctr" eaLnBrk="1" hangingPunct="1">
              <a:lnSpc>
                <a:spcPct val="90000"/>
              </a:lnSpc>
              <a:spcBef>
                <a:spcPct val="0"/>
              </a:spcBef>
              <a:buFontTx/>
              <a:buNone/>
            </a:pPr>
            <a:r>
              <a:rPr lang="en-GB" altLang="en-US" sz="2400" dirty="0">
                <a:solidFill>
                  <a:schemeClr val="folHlink"/>
                </a:solidFill>
                <a:latin typeface="Century Gothic" panose="020B0502020202020204" pitchFamily="34" charset="0"/>
              </a:rPr>
              <a:t>You will be invited to discuss  </a:t>
            </a:r>
          </a:p>
          <a:p>
            <a:pPr algn="ctr" eaLnBrk="1" hangingPunct="1">
              <a:lnSpc>
                <a:spcPct val="90000"/>
              </a:lnSpc>
              <a:spcBef>
                <a:spcPct val="0"/>
              </a:spcBef>
              <a:buFontTx/>
              <a:buNone/>
            </a:pPr>
            <a:r>
              <a:rPr lang="en-GB" altLang="en-US" sz="2400" dirty="0">
                <a:solidFill>
                  <a:schemeClr val="folHlink"/>
                </a:solidFill>
                <a:latin typeface="Century Gothic" panose="020B0502020202020204" pitchFamily="34" charset="0"/>
              </a:rPr>
              <a:t>            how your child has settled in </a:t>
            </a:r>
          </a:p>
          <a:p>
            <a:pPr algn="ctr" eaLnBrk="1" hangingPunct="1">
              <a:lnSpc>
                <a:spcPct val="90000"/>
              </a:lnSpc>
              <a:spcBef>
                <a:spcPct val="0"/>
              </a:spcBef>
              <a:buFontTx/>
              <a:buNone/>
            </a:pPr>
            <a:r>
              <a:rPr lang="en-GB" altLang="en-US" sz="2400" dirty="0">
                <a:solidFill>
                  <a:schemeClr val="folHlink"/>
                </a:solidFill>
                <a:latin typeface="Century Gothic" panose="020B0502020202020204" pitchFamily="34" charset="0"/>
              </a:rPr>
              <a:t>and their progress so far at</a:t>
            </a:r>
          </a:p>
          <a:p>
            <a:pPr algn="ctr" eaLnBrk="1" hangingPunct="1">
              <a:lnSpc>
                <a:spcPct val="90000"/>
              </a:lnSpc>
              <a:spcBef>
                <a:spcPct val="0"/>
              </a:spcBef>
              <a:buFontTx/>
              <a:buNone/>
            </a:pPr>
            <a:r>
              <a:rPr lang="en-GB" altLang="en-US" sz="2400" dirty="0">
                <a:solidFill>
                  <a:schemeClr val="folHlink"/>
                </a:solidFill>
                <a:latin typeface="Century Gothic" panose="020B0502020202020204" pitchFamily="34" charset="0"/>
              </a:rPr>
              <a:t>            the parents evening.</a:t>
            </a:r>
            <a:endParaRPr lang="en-GB" altLang="en-US" sz="2400" dirty="0">
              <a:latin typeface="Century Gothic" panose="020B0502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a:extLst>
              <a:ext uri="{FF2B5EF4-FFF2-40B4-BE49-F238E27FC236}">
                <a16:creationId xmlns:a16="http://schemas.microsoft.com/office/drawing/2014/main" id="{73FCB6DB-59B1-3FDA-2297-53C17114E2A9}"/>
              </a:ext>
            </a:extLst>
          </p:cNvPr>
          <p:cNvSpPr>
            <a:spLocks noChangeArrowheads="1"/>
          </p:cNvSpPr>
          <p:nvPr/>
        </p:nvSpPr>
        <p:spPr bwMode="auto">
          <a:xfrm>
            <a:off x="1143000" y="214313"/>
            <a:ext cx="77152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90000"/>
              </a:lnSpc>
              <a:spcBef>
                <a:spcPct val="0"/>
              </a:spcBef>
              <a:buFont typeface="Wingdings" panose="05000000000000000000" pitchFamily="2" charset="2"/>
              <a:buNone/>
            </a:pPr>
            <a:endParaRPr lang="en-GB" altLang="en-US" sz="2800" b="1" u="sng" dirty="0">
              <a:latin typeface="Comic Sans MS" panose="030F0702030302020204" pitchFamily="66" charset="0"/>
            </a:endParaRPr>
          </a:p>
          <a:p>
            <a:pPr algn="ctr" eaLnBrk="1" hangingPunct="1">
              <a:lnSpc>
                <a:spcPct val="90000"/>
              </a:lnSpc>
              <a:spcBef>
                <a:spcPct val="0"/>
              </a:spcBef>
              <a:buFont typeface="Wingdings" panose="05000000000000000000" pitchFamily="2" charset="2"/>
              <a:buNone/>
            </a:pPr>
            <a:r>
              <a:rPr lang="en-GB" altLang="en-US" sz="2800" b="1" u="sng" dirty="0">
                <a:latin typeface="Century Gothic" panose="020B0502020202020204" pitchFamily="34" charset="0"/>
              </a:rPr>
              <a:t>The first couple of weeks</a:t>
            </a:r>
            <a:r>
              <a:rPr lang="en-GB" altLang="en-US" sz="2800" dirty="0">
                <a:latin typeface="Century Gothic" panose="020B0502020202020204" pitchFamily="34" charset="0"/>
              </a:rPr>
              <a:t> </a:t>
            </a:r>
          </a:p>
          <a:p>
            <a:pPr algn="ctr" eaLnBrk="1" hangingPunct="1">
              <a:lnSpc>
                <a:spcPct val="90000"/>
              </a:lnSpc>
              <a:spcBef>
                <a:spcPct val="0"/>
              </a:spcBef>
              <a:buFont typeface="Wingdings" panose="05000000000000000000" pitchFamily="2" charset="2"/>
              <a:buNone/>
            </a:pPr>
            <a:endParaRPr lang="en-GB" altLang="en-US" sz="1200" dirty="0">
              <a:latin typeface="Comic Sans MS" panose="030F0702030302020204" pitchFamily="66" charset="0"/>
            </a:endParaRPr>
          </a:p>
          <a:p>
            <a:pPr eaLnBrk="1" hangingPunct="1">
              <a:lnSpc>
                <a:spcPct val="90000"/>
              </a:lnSpc>
              <a:spcBef>
                <a:spcPct val="0"/>
              </a:spcBef>
              <a:buFont typeface="Wingdings" panose="05000000000000000000" pitchFamily="2" charset="2"/>
              <a:buNone/>
            </a:pPr>
            <a:endParaRPr lang="en-GB" altLang="en-US" sz="2400" i="1" dirty="0">
              <a:latin typeface="Comic Sans MS" panose="030F0702030302020204" pitchFamily="66" charset="0"/>
            </a:endParaRPr>
          </a:p>
          <a:p>
            <a:pPr algn="r" eaLnBrk="1" hangingPunct="1">
              <a:lnSpc>
                <a:spcPct val="90000"/>
              </a:lnSpc>
              <a:spcBef>
                <a:spcPct val="0"/>
              </a:spcBef>
              <a:buFontTx/>
              <a:buNone/>
            </a:pPr>
            <a:r>
              <a:rPr lang="en-GB" altLang="en-US" sz="2800" i="1" dirty="0">
                <a:latin typeface="Comic Sans MS" panose="030F0702030302020204" pitchFamily="66" charset="0"/>
              </a:rPr>
              <a:t>             </a:t>
            </a:r>
            <a:endParaRPr lang="en-GB" altLang="en-US" sz="2800" dirty="0">
              <a:latin typeface="Comic Sans MS" panose="030F0702030302020204" pitchFamily="66" charset="0"/>
            </a:endParaRPr>
          </a:p>
        </p:txBody>
      </p:sp>
      <p:sp>
        <p:nvSpPr>
          <p:cNvPr id="31747" name="TextBox 1">
            <a:extLst>
              <a:ext uri="{FF2B5EF4-FFF2-40B4-BE49-F238E27FC236}">
                <a16:creationId xmlns:a16="http://schemas.microsoft.com/office/drawing/2014/main" id="{0BD29F65-3AE8-AFB4-0C87-8BE2A95D5117}"/>
              </a:ext>
            </a:extLst>
          </p:cNvPr>
          <p:cNvSpPr txBox="1">
            <a:spLocks noChangeArrowheads="1"/>
          </p:cNvSpPr>
          <p:nvPr/>
        </p:nvSpPr>
        <p:spPr bwMode="auto">
          <a:xfrm>
            <a:off x="1403350" y="1190625"/>
            <a:ext cx="69850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800100" indent="-34290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GB" altLang="en-US" sz="2000" dirty="0">
                <a:latin typeface="Century Gothic" panose="020B0502020202020204" pitchFamily="34" charset="0"/>
              </a:rPr>
              <a:t>As part of effective transition into Reception, we are implementing a </a:t>
            </a:r>
            <a:r>
              <a:rPr lang="en-GB" altLang="en-US" sz="2000" b="1" dirty="0">
                <a:latin typeface="Century Gothic" panose="020B0502020202020204" pitchFamily="34" charset="0"/>
              </a:rPr>
              <a:t>staggered start </a:t>
            </a:r>
            <a:r>
              <a:rPr lang="en-GB" altLang="en-US" sz="2000" dirty="0">
                <a:latin typeface="Century Gothic" panose="020B0502020202020204" pitchFamily="34" charset="0"/>
              </a:rPr>
              <a:t>for the first week. </a:t>
            </a:r>
          </a:p>
          <a:p>
            <a:pPr eaLnBrk="1" hangingPunct="1">
              <a:spcBef>
                <a:spcPct val="0"/>
              </a:spcBef>
              <a:buFontTx/>
              <a:buNone/>
            </a:pPr>
            <a:endParaRPr lang="en-GB" altLang="en-US" sz="2000" dirty="0">
              <a:latin typeface="Century Gothic" panose="020B0502020202020204" pitchFamily="34" charset="0"/>
            </a:endParaRPr>
          </a:p>
          <a:p>
            <a:pPr eaLnBrk="1" hangingPunct="1">
              <a:spcBef>
                <a:spcPct val="0"/>
              </a:spcBef>
              <a:buFontTx/>
              <a:buNone/>
            </a:pPr>
            <a:r>
              <a:rPr lang="en-GB" altLang="en-US" sz="2000" b="1" dirty="0">
                <a:latin typeface="Century Gothic" panose="020B0502020202020204" pitchFamily="34" charset="0"/>
              </a:rPr>
              <a:t>School starts on Wednesday 3rd September </a:t>
            </a:r>
          </a:p>
          <a:p>
            <a:pPr eaLnBrk="1" hangingPunct="1">
              <a:spcBef>
                <a:spcPct val="0"/>
              </a:spcBef>
              <a:buFontTx/>
              <a:buNone/>
            </a:pPr>
            <a:endParaRPr lang="en-GB" altLang="en-US" sz="2000" b="1" dirty="0">
              <a:latin typeface="Century Gothic" panose="020B0502020202020204" pitchFamily="34" charset="0"/>
            </a:endParaRPr>
          </a:p>
          <a:p>
            <a:pPr eaLnBrk="1" hangingPunct="1">
              <a:spcBef>
                <a:spcPct val="0"/>
              </a:spcBef>
              <a:buFontTx/>
              <a:buNone/>
            </a:pPr>
            <a:r>
              <a:rPr lang="en-GB" altLang="en-US" sz="2000" b="1" dirty="0">
                <a:latin typeface="Century Gothic" panose="020B0502020202020204" pitchFamily="34" charset="0"/>
              </a:rPr>
              <a:t>Wednesday 3rd and Thursday 4th</a:t>
            </a:r>
            <a:r>
              <a:rPr lang="en-GB" altLang="en-US" sz="2000" b="1" baseline="30000" dirty="0">
                <a:latin typeface="Century Gothic" panose="020B0502020202020204" pitchFamily="34" charset="0"/>
              </a:rPr>
              <a:t> </a:t>
            </a:r>
            <a:r>
              <a:rPr lang="en-GB" altLang="en-US" sz="2000" dirty="0">
                <a:latin typeface="Century Gothic" panose="020B0502020202020204" pitchFamily="34" charset="0"/>
              </a:rPr>
              <a:t>of this week 8.45 – 11.30am. The children will attend for mornings only. Please pick up your child at 11.30am.</a:t>
            </a:r>
          </a:p>
          <a:p>
            <a:pPr eaLnBrk="1" hangingPunct="1">
              <a:spcBef>
                <a:spcPct val="0"/>
              </a:spcBef>
              <a:buFontTx/>
              <a:buNone/>
            </a:pPr>
            <a:endParaRPr lang="en-GB" altLang="en-US" sz="2000" dirty="0">
              <a:latin typeface="Century Gothic" panose="020B0502020202020204" pitchFamily="34" charset="0"/>
            </a:endParaRPr>
          </a:p>
          <a:p>
            <a:pPr eaLnBrk="1" hangingPunct="1">
              <a:spcBef>
                <a:spcPct val="0"/>
              </a:spcBef>
              <a:buNone/>
            </a:pPr>
            <a:r>
              <a:rPr lang="en-GB" altLang="en-US" sz="2000" b="1" dirty="0">
                <a:latin typeface="Century Gothic" panose="020B0502020202020204" pitchFamily="34" charset="0"/>
              </a:rPr>
              <a:t>Friday 5</a:t>
            </a:r>
            <a:r>
              <a:rPr lang="en-GB" altLang="en-US" sz="2000" b="1" baseline="30000" dirty="0">
                <a:latin typeface="Century Gothic" panose="020B0502020202020204" pitchFamily="34" charset="0"/>
              </a:rPr>
              <a:t>th</a:t>
            </a:r>
            <a:r>
              <a:rPr lang="en-GB" altLang="en-US" sz="2000" b="1" dirty="0">
                <a:latin typeface="Century Gothic" panose="020B0502020202020204" pitchFamily="34" charset="0"/>
              </a:rPr>
              <a:t> - </a:t>
            </a:r>
            <a:r>
              <a:rPr lang="en-GB" altLang="en-US" sz="2000" dirty="0">
                <a:latin typeface="Century Gothic" panose="020B0502020202020204" pitchFamily="34" charset="0"/>
              </a:rPr>
              <a:t>the children will stay for lunch. Please pick up your child at 1pm.</a:t>
            </a:r>
          </a:p>
          <a:p>
            <a:pPr eaLnBrk="1" hangingPunct="1">
              <a:spcBef>
                <a:spcPct val="0"/>
              </a:spcBef>
              <a:buFontTx/>
              <a:buNone/>
            </a:pPr>
            <a:endParaRPr lang="en-GB" altLang="en-US" sz="2000" dirty="0">
              <a:latin typeface="Century Gothic" panose="020B0502020202020204" pitchFamily="34" charset="0"/>
            </a:endParaRPr>
          </a:p>
          <a:p>
            <a:pPr eaLnBrk="1" hangingPunct="1">
              <a:spcBef>
                <a:spcPct val="0"/>
              </a:spcBef>
              <a:buFontTx/>
              <a:buChar char="-"/>
            </a:pPr>
            <a:r>
              <a:rPr lang="en-GB" altLang="en-US" sz="2000" b="1" dirty="0">
                <a:latin typeface="Century Gothic" panose="020B0502020202020204" pitchFamily="34" charset="0"/>
              </a:rPr>
              <a:t>Monday 8</a:t>
            </a:r>
            <a:r>
              <a:rPr lang="en-GB" altLang="en-US" sz="2000" b="1" baseline="30000" dirty="0">
                <a:latin typeface="Century Gothic" panose="020B0502020202020204" pitchFamily="34" charset="0"/>
              </a:rPr>
              <a:t>th</a:t>
            </a:r>
            <a:r>
              <a:rPr lang="en-GB" altLang="en-US" sz="2000" b="1" dirty="0">
                <a:latin typeface="Century Gothic" panose="020B0502020202020204" pitchFamily="34" charset="0"/>
              </a:rPr>
              <a:t> - All children begin school full time. School finishes at 3.15pm.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19EA3A10-207D-72D3-8260-7359E0B6FFE6}"/>
              </a:ext>
            </a:extLst>
          </p:cNvPr>
          <p:cNvSpPr>
            <a:spLocks noChangeArrowheads="1"/>
          </p:cNvSpPr>
          <p:nvPr/>
        </p:nvSpPr>
        <p:spPr bwMode="auto">
          <a:xfrm>
            <a:off x="2608750" y="500063"/>
            <a:ext cx="4626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4400" dirty="0">
                <a:latin typeface="Century Gothic" panose="020B0502020202020204" pitchFamily="34" charset="0"/>
              </a:rPr>
              <a:t>Medical Matters</a:t>
            </a:r>
          </a:p>
        </p:txBody>
      </p:sp>
      <p:sp>
        <p:nvSpPr>
          <p:cNvPr id="33795" name="Rectangle 3">
            <a:extLst>
              <a:ext uri="{FF2B5EF4-FFF2-40B4-BE49-F238E27FC236}">
                <a16:creationId xmlns:a16="http://schemas.microsoft.com/office/drawing/2014/main" id="{16D9822B-E77E-70A9-797B-F6A4C6E75E5E}"/>
              </a:ext>
            </a:extLst>
          </p:cNvPr>
          <p:cNvSpPr>
            <a:spLocks noChangeArrowheads="1"/>
          </p:cNvSpPr>
          <p:nvPr/>
        </p:nvSpPr>
        <p:spPr bwMode="auto">
          <a:xfrm>
            <a:off x="1571625" y="1285875"/>
            <a:ext cx="6858000" cy="712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spcBef>
                <a:spcPct val="0"/>
              </a:spcBef>
            </a:pPr>
            <a:endParaRPr lang="en-GB" altLang="en-US" sz="2800" dirty="0">
              <a:latin typeface="Comic Sans MS" panose="030F0702030302020204" pitchFamily="66" charset="0"/>
            </a:endParaRPr>
          </a:p>
          <a:p>
            <a:pPr eaLnBrk="1" hangingPunct="1">
              <a:lnSpc>
                <a:spcPct val="90000"/>
              </a:lnSpc>
              <a:spcBef>
                <a:spcPct val="0"/>
              </a:spcBef>
            </a:pPr>
            <a:r>
              <a:rPr lang="en-GB" altLang="en-US" sz="2800" dirty="0">
                <a:latin typeface="Century Gothic" panose="020B0502020202020204" pitchFamily="34" charset="0"/>
              </a:rPr>
              <a:t>Any sickness, diarrhoea, must be followed by 48 hours absence.</a:t>
            </a:r>
          </a:p>
          <a:p>
            <a:pPr eaLnBrk="1" hangingPunct="1">
              <a:lnSpc>
                <a:spcPct val="90000"/>
              </a:lnSpc>
              <a:spcBef>
                <a:spcPct val="0"/>
              </a:spcBef>
            </a:pPr>
            <a:endParaRPr lang="en-GB" altLang="en-US" sz="2800" dirty="0">
              <a:latin typeface="Century Gothic" panose="020B0502020202020204" pitchFamily="34" charset="0"/>
            </a:endParaRPr>
          </a:p>
          <a:p>
            <a:pPr eaLnBrk="1" hangingPunct="1">
              <a:lnSpc>
                <a:spcPct val="90000"/>
              </a:lnSpc>
              <a:spcBef>
                <a:spcPct val="0"/>
              </a:spcBef>
            </a:pPr>
            <a:r>
              <a:rPr lang="en-GB" altLang="en-US" sz="2800" dirty="0">
                <a:latin typeface="Century Gothic" panose="020B0502020202020204" pitchFamily="34" charset="0"/>
              </a:rPr>
              <a:t>Any absence requires a note or telephone call explaining why.</a:t>
            </a:r>
          </a:p>
          <a:p>
            <a:pPr eaLnBrk="1" hangingPunct="1">
              <a:lnSpc>
                <a:spcPct val="90000"/>
              </a:lnSpc>
              <a:spcBef>
                <a:spcPct val="0"/>
              </a:spcBef>
              <a:buFontTx/>
              <a:buNone/>
            </a:pPr>
            <a:endParaRPr lang="en-GB" altLang="en-US" sz="2800" dirty="0">
              <a:latin typeface="Century Gothic" panose="020B0502020202020204" pitchFamily="34" charset="0"/>
            </a:endParaRPr>
          </a:p>
          <a:p>
            <a:pPr eaLnBrk="1" hangingPunct="1">
              <a:lnSpc>
                <a:spcPct val="90000"/>
              </a:lnSpc>
              <a:spcBef>
                <a:spcPct val="0"/>
              </a:spcBef>
            </a:pPr>
            <a:r>
              <a:rPr lang="en-GB" altLang="en-US" sz="2800" dirty="0">
                <a:latin typeface="Century Gothic" panose="020B0502020202020204" pitchFamily="34" charset="0"/>
              </a:rPr>
              <a:t>Head lice are common! Please check regularly and treat as recommended.</a:t>
            </a:r>
          </a:p>
          <a:p>
            <a:pPr eaLnBrk="1" hangingPunct="1">
              <a:lnSpc>
                <a:spcPct val="90000"/>
              </a:lnSpc>
              <a:spcBef>
                <a:spcPct val="0"/>
              </a:spcBef>
            </a:pPr>
            <a:endParaRPr lang="en-GB" altLang="en-US" sz="2800" dirty="0">
              <a:latin typeface="Century Gothic" panose="020B0502020202020204" pitchFamily="34" charset="0"/>
            </a:endParaRPr>
          </a:p>
          <a:p>
            <a:pPr eaLnBrk="1" hangingPunct="1">
              <a:lnSpc>
                <a:spcPct val="90000"/>
              </a:lnSpc>
              <a:spcBef>
                <a:spcPct val="0"/>
              </a:spcBef>
            </a:pPr>
            <a:r>
              <a:rPr lang="en-GB" altLang="en-US" sz="2800" dirty="0">
                <a:latin typeface="Century Gothic" panose="020B0502020202020204" pitchFamily="34" charset="0"/>
              </a:rPr>
              <a:t>Any medicines can only be administered by prior arrangement</a:t>
            </a:r>
          </a:p>
          <a:p>
            <a:pPr eaLnBrk="1" hangingPunct="1">
              <a:lnSpc>
                <a:spcPct val="90000"/>
              </a:lnSpc>
              <a:spcBef>
                <a:spcPct val="0"/>
              </a:spcBef>
            </a:pPr>
            <a:endParaRPr lang="en-GB" altLang="en-US" sz="2400" dirty="0">
              <a:latin typeface="Comic Sans MS" panose="030F0702030302020204" pitchFamily="66" charset="0"/>
            </a:endParaRPr>
          </a:p>
          <a:p>
            <a:pPr eaLnBrk="1" hangingPunct="1">
              <a:lnSpc>
                <a:spcPct val="90000"/>
              </a:lnSpc>
              <a:spcBef>
                <a:spcPct val="0"/>
              </a:spcBef>
            </a:pPr>
            <a:endParaRPr lang="en-GB" altLang="en-US" sz="2400" dirty="0">
              <a:latin typeface="Comic Sans MS" panose="030F0702030302020204" pitchFamily="66" charset="0"/>
            </a:endParaRPr>
          </a:p>
          <a:p>
            <a:pPr eaLnBrk="1" hangingPunct="1">
              <a:lnSpc>
                <a:spcPct val="90000"/>
              </a:lnSpc>
              <a:spcBef>
                <a:spcPct val="0"/>
              </a:spcBef>
            </a:pPr>
            <a:endParaRPr lang="en-GB" altLang="en-US" sz="2400" dirty="0">
              <a:latin typeface="Comic Sans MS" panose="030F0702030302020204" pitchFamily="66" charset="0"/>
            </a:endParaRPr>
          </a:p>
          <a:p>
            <a:pPr eaLnBrk="1" hangingPunct="1">
              <a:lnSpc>
                <a:spcPct val="90000"/>
              </a:lnSpc>
              <a:spcBef>
                <a:spcPct val="0"/>
              </a:spcBef>
            </a:pPr>
            <a:endParaRPr lang="en-GB" altLang="en-US" sz="2400" dirty="0">
              <a:latin typeface="Comic Sans MS" panose="030F0702030302020204" pitchFamily="66" charset="0"/>
            </a:endParaRPr>
          </a:p>
          <a:p>
            <a:pPr eaLnBrk="1" hangingPunct="1">
              <a:lnSpc>
                <a:spcPct val="90000"/>
              </a:lnSpc>
              <a:spcBef>
                <a:spcPct val="0"/>
              </a:spcBef>
            </a:pPr>
            <a:endParaRPr lang="en-GB" altLang="en-US" sz="2400" dirty="0">
              <a:latin typeface="Comic Sans MS" panose="030F0702030302020204" pitchFamily="66" charset="0"/>
            </a:endParaRPr>
          </a:p>
          <a:p>
            <a:pPr eaLnBrk="1" hangingPunct="1">
              <a:lnSpc>
                <a:spcPct val="90000"/>
              </a:lnSpc>
              <a:spcBef>
                <a:spcPct val="0"/>
              </a:spcBef>
            </a:pPr>
            <a:endParaRPr lang="en-GB" altLang="en-US" sz="2400" dirty="0">
              <a:latin typeface="Comic Sans MS" panose="030F0702030302020204" pitchFamily="66"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a:extLst>
              <a:ext uri="{FF2B5EF4-FFF2-40B4-BE49-F238E27FC236}">
                <a16:creationId xmlns:a16="http://schemas.microsoft.com/office/drawing/2014/main" id="{C188844D-219B-9996-A85D-353E481A3743}"/>
              </a:ext>
            </a:extLst>
          </p:cNvPr>
          <p:cNvSpPr>
            <a:spLocks noChangeArrowheads="1"/>
          </p:cNvSpPr>
          <p:nvPr/>
        </p:nvSpPr>
        <p:spPr bwMode="auto">
          <a:xfrm>
            <a:off x="1100138" y="333375"/>
            <a:ext cx="7458075" cy="60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90000"/>
              </a:lnSpc>
              <a:spcBef>
                <a:spcPct val="0"/>
              </a:spcBef>
              <a:buFontTx/>
              <a:buNone/>
            </a:pPr>
            <a:endParaRPr lang="en-GB" altLang="en-US" b="1" dirty="0">
              <a:latin typeface="Comic Sans MS" panose="030F0702030302020204" pitchFamily="66" charset="0"/>
            </a:endParaRPr>
          </a:p>
          <a:p>
            <a:pPr algn="ctr" eaLnBrk="1" hangingPunct="1">
              <a:lnSpc>
                <a:spcPct val="90000"/>
              </a:lnSpc>
              <a:spcBef>
                <a:spcPct val="0"/>
              </a:spcBef>
              <a:buFontTx/>
              <a:buNone/>
            </a:pPr>
            <a:r>
              <a:rPr lang="en-GB" altLang="en-US" sz="7200" b="1" dirty="0">
                <a:latin typeface="Century Gothic" panose="020B0502020202020204" pitchFamily="34" charset="0"/>
              </a:rPr>
              <a:t>NO NUTS</a:t>
            </a:r>
          </a:p>
          <a:p>
            <a:pPr eaLnBrk="1" hangingPunct="1">
              <a:lnSpc>
                <a:spcPct val="90000"/>
              </a:lnSpc>
              <a:spcBef>
                <a:spcPct val="0"/>
              </a:spcBef>
            </a:pPr>
            <a:endParaRPr lang="en-GB" altLang="en-US" sz="2400" dirty="0">
              <a:latin typeface="Comic Sans MS" panose="030F0702030302020204" pitchFamily="66" charset="0"/>
            </a:endParaRPr>
          </a:p>
          <a:p>
            <a:pPr algn="ctr" eaLnBrk="1" hangingPunct="1">
              <a:lnSpc>
                <a:spcPct val="90000"/>
              </a:lnSpc>
              <a:spcBef>
                <a:spcPct val="0"/>
              </a:spcBef>
              <a:buFontTx/>
              <a:buNone/>
            </a:pPr>
            <a:r>
              <a:rPr lang="en-GB" altLang="en-US" dirty="0">
                <a:latin typeface="Century Gothic" panose="020B0502020202020204" pitchFamily="34" charset="0"/>
              </a:rPr>
              <a:t>Or products containing peanuts to be brought into school. </a:t>
            </a:r>
          </a:p>
          <a:p>
            <a:pPr algn="ctr" eaLnBrk="1" hangingPunct="1">
              <a:lnSpc>
                <a:spcPct val="90000"/>
              </a:lnSpc>
              <a:spcBef>
                <a:spcPct val="0"/>
              </a:spcBef>
              <a:buFontTx/>
              <a:buNone/>
            </a:pPr>
            <a:endParaRPr lang="en-GB" altLang="en-US" sz="1600" dirty="0">
              <a:latin typeface="Century Gothic" panose="020B0502020202020204" pitchFamily="34" charset="0"/>
            </a:endParaRPr>
          </a:p>
          <a:p>
            <a:pPr algn="ctr" eaLnBrk="1" hangingPunct="1">
              <a:lnSpc>
                <a:spcPct val="90000"/>
              </a:lnSpc>
              <a:spcBef>
                <a:spcPct val="0"/>
              </a:spcBef>
              <a:buFontTx/>
              <a:buNone/>
            </a:pPr>
            <a:r>
              <a:rPr lang="en-GB" altLang="en-US" dirty="0">
                <a:latin typeface="Century Gothic" panose="020B0502020202020204" pitchFamily="34" charset="0"/>
              </a:rPr>
              <a:t>No peanut butter, cereal bars with peanuts, chocolate with peanuts etc</a:t>
            </a:r>
          </a:p>
          <a:p>
            <a:pPr algn="ctr" eaLnBrk="1" hangingPunct="1">
              <a:lnSpc>
                <a:spcPct val="90000"/>
              </a:lnSpc>
              <a:spcBef>
                <a:spcPct val="0"/>
              </a:spcBef>
              <a:buFontTx/>
              <a:buNone/>
            </a:pPr>
            <a:endParaRPr lang="en-GB" altLang="en-US" dirty="0">
              <a:latin typeface="Comic Sans MS" panose="030F0702030302020204" pitchFamily="66" charset="0"/>
            </a:endParaRPr>
          </a:p>
          <a:p>
            <a:pPr eaLnBrk="1" hangingPunct="1">
              <a:lnSpc>
                <a:spcPct val="90000"/>
              </a:lnSpc>
              <a:spcBef>
                <a:spcPct val="0"/>
              </a:spcBef>
            </a:pPr>
            <a:endParaRPr lang="en-GB" altLang="en-US" sz="2400" dirty="0">
              <a:latin typeface="Comic Sans MS" panose="030F0702030302020204" pitchFamily="66" charset="0"/>
            </a:endParaRPr>
          </a:p>
          <a:p>
            <a:pPr eaLnBrk="1" hangingPunct="1">
              <a:lnSpc>
                <a:spcPct val="90000"/>
              </a:lnSpc>
              <a:spcBef>
                <a:spcPct val="0"/>
              </a:spcBef>
            </a:pPr>
            <a:endParaRPr lang="en-GB" altLang="en-US" sz="2400" dirty="0">
              <a:latin typeface="Comic Sans MS" panose="030F0702030302020204" pitchFamily="66" charset="0"/>
            </a:endParaRPr>
          </a:p>
          <a:p>
            <a:pPr eaLnBrk="1" hangingPunct="1">
              <a:lnSpc>
                <a:spcPct val="90000"/>
              </a:lnSpc>
              <a:spcBef>
                <a:spcPct val="0"/>
              </a:spcBef>
            </a:pPr>
            <a:endParaRPr lang="en-GB" altLang="en-US" sz="2400" dirty="0">
              <a:latin typeface="Comic Sans MS" panose="030F0702030302020204" pitchFamily="66" charset="0"/>
            </a:endParaRPr>
          </a:p>
          <a:p>
            <a:pPr eaLnBrk="1" hangingPunct="1">
              <a:lnSpc>
                <a:spcPct val="90000"/>
              </a:lnSpc>
              <a:spcBef>
                <a:spcPct val="0"/>
              </a:spcBef>
            </a:pPr>
            <a:endParaRPr lang="en-GB" altLang="en-US" sz="2400" dirty="0">
              <a:latin typeface="Comic Sans MS" panose="030F0702030302020204" pitchFamily="66"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1">
            <a:extLst>
              <a:ext uri="{FF2B5EF4-FFF2-40B4-BE49-F238E27FC236}">
                <a16:creationId xmlns:a16="http://schemas.microsoft.com/office/drawing/2014/main" id="{6DCEDD96-28BF-E5E0-A312-86EB6773DBA9}"/>
              </a:ext>
            </a:extLst>
          </p:cNvPr>
          <p:cNvSpPr txBox="1">
            <a:spLocks noChangeArrowheads="1"/>
          </p:cNvSpPr>
          <p:nvPr/>
        </p:nvSpPr>
        <p:spPr bwMode="auto">
          <a:xfrm>
            <a:off x="1619250" y="549275"/>
            <a:ext cx="633730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4400" dirty="0">
                <a:latin typeface="Century Gothic" panose="020B0502020202020204" pitchFamily="34" charset="0"/>
              </a:rPr>
              <a:t>Attendance</a:t>
            </a:r>
            <a:r>
              <a:rPr lang="en-GB" altLang="en-US" sz="2400" dirty="0">
                <a:latin typeface="Comic Sans MS" panose="030F0702030302020204" pitchFamily="66" charset="0"/>
              </a:rPr>
              <a:t> </a:t>
            </a:r>
          </a:p>
        </p:txBody>
      </p:sp>
      <p:sp>
        <p:nvSpPr>
          <p:cNvPr id="37891" name="TextBox 2">
            <a:extLst>
              <a:ext uri="{FF2B5EF4-FFF2-40B4-BE49-F238E27FC236}">
                <a16:creationId xmlns:a16="http://schemas.microsoft.com/office/drawing/2014/main" id="{7342B084-FD76-2E34-EF49-D7976313F3EF}"/>
              </a:ext>
            </a:extLst>
          </p:cNvPr>
          <p:cNvSpPr txBox="1">
            <a:spLocks noChangeArrowheads="1"/>
          </p:cNvSpPr>
          <p:nvPr/>
        </p:nvSpPr>
        <p:spPr bwMode="auto">
          <a:xfrm>
            <a:off x="1187450" y="1700213"/>
            <a:ext cx="7561263"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pPr>
            <a:r>
              <a:rPr lang="en-GB" altLang="en-US" sz="2800" dirty="0">
                <a:latin typeface="Century Gothic" panose="020B0502020202020204" pitchFamily="34" charset="0"/>
              </a:rPr>
              <a:t>Please ensure your child is in school on time. School opens at 8:45am.</a:t>
            </a:r>
          </a:p>
          <a:p>
            <a:pPr eaLnBrk="1" hangingPunct="1">
              <a:spcBef>
                <a:spcPct val="0"/>
              </a:spcBef>
            </a:pPr>
            <a:r>
              <a:rPr lang="en-GB" altLang="en-US" sz="2800" dirty="0">
                <a:latin typeface="Century Gothic" panose="020B0502020202020204" pitchFamily="34" charset="0"/>
              </a:rPr>
              <a:t>It is important your child is in school everyday.</a:t>
            </a:r>
          </a:p>
          <a:p>
            <a:pPr eaLnBrk="1" hangingPunct="1">
              <a:spcBef>
                <a:spcPct val="0"/>
              </a:spcBef>
            </a:pPr>
            <a:r>
              <a:rPr lang="en-GB" altLang="en-US" sz="2800" dirty="0">
                <a:latin typeface="Century Gothic" panose="020B0502020202020204" pitchFamily="34" charset="0"/>
              </a:rPr>
              <a:t>If your child has any appointments please let the office know.</a:t>
            </a:r>
          </a:p>
          <a:p>
            <a:pPr eaLnBrk="1" hangingPunct="1">
              <a:spcBef>
                <a:spcPct val="0"/>
              </a:spcBef>
            </a:pPr>
            <a:r>
              <a:rPr lang="en-GB" altLang="en-US" sz="2800" dirty="0">
                <a:latin typeface="Century Gothic" panose="020B0502020202020204" pitchFamily="34" charset="0"/>
                <a:hlinkClick r:id="rId3"/>
              </a:rPr>
              <a:t>office@fvp.cambrianlt.org</a:t>
            </a:r>
            <a:endParaRPr lang="en-GB" altLang="en-US" sz="2800" dirty="0">
              <a:latin typeface="Century Gothic" panose="020B0502020202020204" pitchFamily="34" charset="0"/>
            </a:endParaRPr>
          </a:p>
          <a:p>
            <a:pPr eaLnBrk="1" hangingPunct="1">
              <a:spcBef>
                <a:spcPct val="0"/>
              </a:spcBef>
            </a:pPr>
            <a:r>
              <a:rPr lang="en-GB" altLang="en-US" sz="2800" dirty="0">
                <a:latin typeface="Century Gothic" panose="020B0502020202020204" pitchFamily="34" charset="0"/>
                <a:hlinkClick r:id="rId4"/>
              </a:rPr>
              <a:t>attendance@fvp.cambrianlt.org</a:t>
            </a:r>
            <a:endParaRPr lang="en-GB" altLang="en-US" sz="2800" dirty="0">
              <a:latin typeface="Century Gothic" panose="020B0502020202020204" pitchFamily="34" charset="0"/>
            </a:endParaRPr>
          </a:p>
          <a:p>
            <a:pPr marL="0" indent="0" eaLnBrk="1" hangingPunct="1">
              <a:spcBef>
                <a:spcPct val="0"/>
              </a:spcBef>
              <a:buNone/>
            </a:pPr>
            <a:endParaRPr lang="en-GB" altLang="en-US" sz="2800" dirty="0">
              <a:latin typeface="Century Gothic" panose="020B0502020202020204" pitchFamily="34" charset="0"/>
            </a:endParaRPr>
          </a:p>
          <a:p>
            <a:pPr eaLnBrk="1" hangingPunct="1">
              <a:spcBef>
                <a:spcPct val="0"/>
              </a:spcBef>
            </a:pPr>
            <a:endParaRPr lang="en-GB" altLang="en-US" sz="2400" dirty="0">
              <a:latin typeface="Comic Sans MS" panose="030F0702030302020204" pitchFamily="66"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039E197E-67BF-6C73-BDF2-EA0E42686DD1}"/>
              </a:ext>
            </a:extLst>
          </p:cNvPr>
          <p:cNvSpPr>
            <a:spLocks noGrp="1" noChangeArrowheads="1"/>
          </p:cNvSpPr>
          <p:nvPr>
            <p:ph type="title"/>
          </p:nvPr>
        </p:nvSpPr>
        <p:spPr>
          <a:xfrm>
            <a:off x="1066800" y="381000"/>
            <a:ext cx="7620000" cy="976313"/>
          </a:xfrm>
        </p:spPr>
        <p:txBody>
          <a:bodyPr/>
          <a:lstStyle/>
          <a:p>
            <a:r>
              <a:rPr lang="en-GB" altLang="en-US" sz="3200">
                <a:latin typeface="Comic Sans MS" panose="030F0702030302020204" pitchFamily="66" charset="0"/>
              </a:rPr>
              <a:t>Uniform</a:t>
            </a:r>
          </a:p>
        </p:txBody>
      </p:sp>
      <p:sp>
        <p:nvSpPr>
          <p:cNvPr id="39939" name="Content Placeholder 1">
            <a:extLst>
              <a:ext uri="{FF2B5EF4-FFF2-40B4-BE49-F238E27FC236}">
                <a16:creationId xmlns:a16="http://schemas.microsoft.com/office/drawing/2014/main" id="{914713D2-C850-766D-8C4D-F6F2FCD2C553}"/>
              </a:ext>
            </a:extLst>
          </p:cNvPr>
          <p:cNvSpPr>
            <a:spLocks noGrp="1" noChangeArrowheads="1"/>
          </p:cNvSpPr>
          <p:nvPr>
            <p:ph idx="1"/>
          </p:nvPr>
        </p:nvSpPr>
        <p:spPr>
          <a:xfrm>
            <a:off x="1066800" y="1752600"/>
            <a:ext cx="7620000" cy="4412704"/>
          </a:xfrm>
        </p:spPr>
        <p:txBody>
          <a:bodyPr/>
          <a:lstStyle/>
          <a:p>
            <a:pPr>
              <a:lnSpc>
                <a:spcPct val="107000"/>
              </a:lnSpc>
              <a:spcAft>
                <a:spcPts val="800"/>
              </a:spcAft>
            </a:pPr>
            <a:r>
              <a:rPr lang="en-GB" sz="1800" kern="100" dirty="0">
                <a:effectLst/>
                <a:latin typeface="Comic Sans MS" panose="030F0702030302020204" pitchFamily="66" charset="0"/>
                <a:ea typeface="Calibri" panose="020F0502020204030204" pitchFamily="34" charset="0"/>
                <a:cs typeface="Calibri" panose="020F0502020204030204" pitchFamily="34" charset="0"/>
              </a:rPr>
              <a:t>Red sweatshirt or cardigan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Comic Sans MS" panose="030F0702030302020204" pitchFamily="66" charset="0"/>
                <a:ea typeface="Calibri" panose="020F0502020204030204" pitchFamily="34" charset="0"/>
                <a:cs typeface="Calibri" panose="020F0502020204030204" pitchFamily="34" charset="0"/>
              </a:rPr>
              <a:t>White </a:t>
            </a:r>
            <a:r>
              <a:rPr lang="en-GB" sz="1800" kern="100" dirty="0">
                <a:latin typeface="Comic Sans MS" panose="030F0702030302020204" pitchFamily="66" charset="0"/>
                <a:ea typeface="Calibri" panose="020F0502020204030204" pitchFamily="34" charset="0"/>
                <a:cs typeface="Calibri" panose="020F0502020204030204" pitchFamily="34" charset="0"/>
              </a:rPr>
              <a:t> or red </a:t>
            </a:r>
            <a:r>
              <a:rPr lang="en-GB" sz="1800" kern="100" dirty="0">
                <a:effectLst/>
                <a:latin typeface="Comic Sans MS" panose="030F0702030302020204" pitchFamily="66" charset="0"/>
                <a:ea typeface="Calibri" panose="020F0502020204030204" pitchFamily="34" charset="0"/>
                <a:cs typeface="Calibri" panose="020F0502020204030204" pitchFamily="34" charset="0"/>
              </a:rPr>
              <a:t>polo shirt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Comic Sans MS" panose="030F0702030302020204" pitchFamily="66" charset="0"/>
                <a:ea typeface="Calibri" panose="020F0502020204030204" pitchFamily="34" charset="0"/>
                <a:cs typeface="Calibri" panose="020F0502020204030204" pitchFamily="34" charset="0"/>
              </a:rPr>
              <a:t>Grey skirt, dress, trousers or tailored shorts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Comic Sans MS" panose="030F0702030302020204" pitchFamily="66" charset="0"/>
                <a:ea typeface="Calibri" panose="020F0502020204030204" pitchFamily="34" charset="0"/>
                <a:cs typeface="Calibri" panose="020F0502020204030204" pitchFamily="34" charset="0"/>
              </a:rPr>
              <a:t>Red/white gingham checked summer dress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Comic Sans MS" panose="030F0702030302020204" pitchFamily="66" charset="0"/>
                <a:ea typeface="Calibri" panose="020F0502020204030204" pitchFamily="34" charset="0"/>
                <a:cs typeface="Calibri" panose="020F0502020204030204" pitchFamily="34" charset="0"/>
              </a:rPr>
              <a:t>Black shoes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Comic Sans MS" panose="030F0702030302020204" pitchFamily="66" charset="0"/>
                <a:ea typeface="Calibri" panose="020F0502020204030204" pitchFamily="34" charset="0"/>
                <a:cs typeface="Calibri" panose="020F0502020204030204" pitchFamily="34" charset="0"/>
              </a:rPr>
              <a:t>Grey skirts, trousers, summer dresses and non-logo items are also readily available from High Street shops and supermarkets. We ask that you send your child in practical clothing as many of our activities can be messy!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Comic Sans MS" panose="030F0702030302020204" pitchFamily="66" charset="0"/>
                <a:ea typeface="Calibri" panose="020F0502020204030204" pitchFamily="34" charset="0"/>
                <a:cs typeface="Calibri" panose="020F0502020204030204" pitchFamily="34" charset="0"/>
              </a:rPr>
              <a:t>It is important that all school uniform, coats, as well as bags and shoes are </a:t>
            </a:r>
            <a:r>
              <a:rPr lang="en-GB" sz="1800" b="1" kern="100" dirty="0">
                <a:effectLst/>
                <a:latin typeface="Comic Sans MS" panose="030F0702030302020204" pitchFamily="66" charset="0"/>
                <a:ea typeface="Calibri" panose="020F0502020204030204" pitchFamily="34" charset="0"/>
                <a:cs typeface="Calibri" panose="020F0502020204030204" pitchFamily="34" charset="0"/>
              </a:rPr>
              <a:t>named.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CC21A466-1AC0-0E09-B648-3EA952D6C940}"/>
              </a:ext>
            </a:extLst>
          </p:cNvPr>
          <p:cNvSpPr>
            <a:spLocks noGrp="1" noChangeArrowheads="1"/>
          </p:cNvSpPr>
          <p:nvPr>
            <p:ph type="title"/>
          </p:nvPr>
        </p:nvSpPr>
        <p:spPr>
          <a:xfrm>
            <a:off x="1066800" y="214313"/>
            <a:ext cx="7620000" cy="1054100"/>
          </a:xfrm>
        </p:spPr>
        <p:txBody>
          <a:bodyPr/>
          <a:lstStyle/>
          <a:p>
            <a:pPr eaLnBrk="1" hangingPunct="1"/>
            <a:br>
              <a:rPr lang="en-GB" altLang="en-US" dirty="0">
                <a:latin typeface="Century Gothic" panose="020B0502020202020204" pitchFamily="34" charset="0"/>
              </a:rPr>
            </a:br>
            <a:r>
              <a:rPr lang="en-GB" altLang="en-US" dirty="0">
                <a:latin typeface="Century Gothic" panose="020B0502020202020204" pitchFamily="34" charset="0"/>
              </a:rPr>
              <a:t>Other matters</a:t>
            </a:r>
          </a:p>
        </p:txBody>
      </p:sp>
      <p:sp>
        <p:nvSpPr>
          <p:cNvPr id="44035" name="Rectangle 3">
            <a:extLst>
              <a:ext uri="{FF2B5EF4-FFF2-40B4-BE49-F238E27FC236}">
                <a16:creationId xmlns:a16="http://schemas.microsoft.com/office/drawing/2014/main" id="{FB23E939-DF56-BA0F-C833-03DDCF304B9F}"/>
              </a:ext>
            </a:extLst>
          </p:cNvPr>
          <p:cNvSpPr>
            <a:spLocks noGrp="1" noChangeArrowheads="1"/>
          </p:cNvSpPr>
          <p:nvPr>
            <p:ph type="body" idx="1"/>
          </p:nvPr>
        </p:nvSpPr>
        <p:spPr>
          <a:xfrm>
            <a:off x="1066800" y="857250"/>
            <a:ext cx="7620000" cy="5451475"/>
          </a:xfrm>
        </p:spPr>
        <p:txBody>
          <a:bodyPr/>
          <a:lstStyle/>
          <a:p>
            <a:pPr eaLnBrk="1" hangingPunct="1">
              <a:lnSpc>
                <a:spcPct val="90000"/>
              </a:lnSpc>
            </a:pPr>
            <a:endParaRPr lang="en-GB" altLang="en-US" sz="2800" b="1" u="sng" dirty="0">
              <a:latin typeface="Comic Sans MS" panose="030F0702030302020204" pitchFamily="66" charset="0"/>
            </a:endParaRPr>
          </a:p>
          <a:p>
            <a:pPr eaLnBrk="1" hangingPunct="1">
              <a:lnSpc>
                <a:spcPct val="90000"/>
              </a:lnSpc>
            </a:pPr>
            <a:endParaRPr lang="en-GB" altLang="en-US" sz="2800" b="1" u="sng" dirty="0">
              <a:latin typeface="Comic Sans MS" panose="030F0702030302020204" pitchFamily="66" charset="0"/>
            </a:endParaRPr>
          </a:p>
          <a:p>
            <a:pPr eaLnBrk="1" hangingPunct="1">
              <a:lnSpc>
                <a:spcPct val="90000"/>
              </a:lnSpc>
            </a:pPr>
            <a:r>
              <a:rPr lang="en-GB" altLang="en-US" sz="2800" b="1" u="sng" dirty="0">
                <a:latin typeface="Century Gothic" panose="020B0502020202020204" pitchFamily="34" charset="0"/>
              </a:rPr>
              <a:t>PE kit </a:t>
            </a:r>
          </a:p>
          <a:p>
            <a:pPr eaLnBrk="1" hangingPunct="1">
              <a:lnSpc>
                <a:spcPct val="90000"/>
              </a:lnSpc>
            </a:pPr>
            <a:r>
              <a:rPr lang="en-GB" altLang="en-US" sz="2800" dirty="0">
                <a:latin typeface="Century Gothic" panose="020B0502020202020204" pitchFamily="34" charset="0"/>
              </a:rPr>
              <a:t>Red or black shorts/ joggers, white t-shirt and trainers.</a:t>
            </a:r>
          </a:p>
          <a:p>
            <a:pPr eaLnBrk="1" hangingPunct="1">
              <a:lnSpc>
                <a:spcPct val="90000"/>
              </a:lnSpc>
            </a:pPr>
            <a:endParaRPr lang="en-GB" altLang="en-US" sz="2800" dirty="0">
              <a:latin typeface="Century Gothic" panose="020B0502020202020204" pitchFamily="34" charset="0"/>
            </a:endParaRPr>
          </a:p>
          <a:p>
            <a:pPr eaLnBrk="1" hangingPunct="1">
              <a:lnSpc>
                <a:spcPct val="90000"/>
              </a:lnSpc>
            </a:pPr>
            <a:r>
              <a:rPr lang="en-GB" altLang="en-US" sz="2800" dirty="0">
                <a:latin typeface="Century Gothic" panose="020B0502020202020204" pitchFamily="34" charset="0"/>
              </a:rPr>
              <a:t>Children will be changing at school so please name everything</a:t>
            </a:r>
            <a:r>
              <a:rPr lang="en-GB" altLang="en-US" sz="2800" dirty="0">
                <a:latin typeface="Comic Sans MS" panose="030F0702030302020204" pitchFamily="66" charset="0"/>
              </a:rPr>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44873D6F-AE83-9DA8-6CE3-B017A3912AD8}"/>
              </a:ext>
            </a:extLst>
          </p:cNvPr>
          <p:cNvSpPr>
            <a:spLocks noGrp="1" noChangeArrowheads="1"/>
          </p:cNvSpPr>
          <p:nvPr>
            <p:ph type="title"/>
          </p:nvPr>
        </p:nvSpPr>
        <p:spPr>
          <a:xfrm>
            <a:off x="1066800" y="214313"/>
            <a:ext cx="7620000" cy="1054100"/>
          </a:xfrm>
        </p:spPr>
        <p:txBody>
          <a:bodyPr/>
          <a:lstStyle/>
          <a:p>
            <a:pPr eaLnBrk="1" hangingPunct="1"/>
            <a:br>
              <a:rPr lang="en-GB" altLang="en-US" dirty="0">
                <a:latin typeface="Century Gothic" panose="020B0502020202020204" pitchFamily="34" charset="0"/>
              </a:rPr>
            </a:br>
            <a:r>
              <a:rPr lang="en-GB" altLang="en-US" dirty="0">
                <a:latin typeface="Century Gothic" panose="020B0502020202020204" pitchFamily="34" charset="0"/>
              </a:rPr>
              <a:t>Other matters</a:t>
            </a:r>
          </a:p>
        </p:txBody>
      </p:sp>
      <p:sp>
        <p:nvSpPr>
          <p:cNvPr id="47107" name="Rectangle 3">
            <a:extLst>
              <a:ext uri="{FF2B5EF4-FFF2-40B4-BE49-F238E27FC236}">
                <a16:creationId xmlns:a16="http://schemas.microsoft.com/office/drawing/2014/main" id="{B99643E3-EEFD-025F-B412-171520BDD85C}"/>
              </a:ext>
            </a:extLst>
          </p:cNvPr>
          <p:cNvSpPr>
            <a:spLocks noGrp="1" noChangeArrowheads="1"/>
          </p:cNvSpPr>
          <p:nvPr>
            <p:ph type="body" idx="1"/>
          </p:nvPr>
        </p:nvSpPr>
        <p:spPr>
          <a:xfrm>
            <a:off x="1066800" y="857250"/>
            <a:ext cx="7620000" cy="5451475"/>
          </a:xfrm>
        </p:spPr>
        <p:txBody>
          <a:bodyPr/>
          <a:lstStyle/>
          <a:p>
            <a:pPr eaLnBrk="1" hangingPunct="1">
              <a:lnSpc>
                <a:spcPct val="90000"/>
              </a:lnSpc>
              <a:defRPr/>
            </a:pPr>
            <a:endParaRPr lang="en-GB" altLang="en-US" sz="2800" b="1" u="sng" dirty="0">
              <a:latin typeface="Comic Sans MS" panose="030F0702030302020204" pitchFamily="66" charset="0"/>
            </a:endParaRPr>
          </a:p>
          <a:p>
            <a:pPr eaLnBrk="1" hangingPunct="1">
              <a:lnSpc>
                <a:spcPct val="90000"/>
              </a:lnSpc>
              <a:defRPr/>
            </a:pPr>
            <a:endParaRPr lang="en-GB" altLang="en-US" sz="2800" b="1" u="sng" dirty="0">
              <a:latin typeface="Comic Sans MS" panose="030F0702030302020204" pitchFamily="66" charset="0"/>
            </a:endParaRPr>
          </a:p>
          <a:p>
            <a:pPr eaLnBrk="1" hangingPunct="1">
              <a:lnSpc>
                <a:spcPct val="90000"/>
              </a:lnSpc>
              <a:buFontTx/>
              <a:buNone/>
              <a:defRPr/>
            </a:pPr>
            <a:r>
              <a:rPr lang="en-GB" altLang="en-US" sz="2800" dirty="0">
                <a:latin typeface="Comic Sans MS" panose="030F0702030302020204" pitchFamily="66" charset="0"/>
              </a:rPr>
              <a:t> </a:t>
            </a:r>
          </a:p>
          <a:p>
            <a:pPr eaLnBrk="1" hangingPunct="1">
              <a:lnSpc>
                <a:spcPct val="90000"/>
              </a:lnSpc>
              <a:defRPr/>
            </a:pPr>
            <a:r>
              <a:rPr lang="en-GB" altLang="en-US" sz="2800" b="1" u="sng" dirty="0">
                <a:latin typeface="Century Gothic" panose="020B0502020202020204" pitchFamily="34" charset="0"/>
              </a:rPr>
              <a:t>Free snack and milk is provided.</a:t>
            </a:r>
          </a:p>
          <a:p>
            <a:pPr marL="0" indent="0" eaLnBrk="1" hangingPunct="1">
              <a:lnSpc>
                <a:spcPct val="90000"/>
              </a:lnSpc>
              <a:buFontTx/>
              <a:buNone/>
              <a:defRPr/>
            </a:pPr>
            <a:endParaRPr lang="en-GB" altLang="en-US" sz="2800" b="1" u="sng" dirty="0">
              <a:latin typeface="Century Gothic" panose="020B0502020202020204" pitchFamily="34" charset="0"/>
            </a:endParaRPr>
          </a:p>
          <a:p>
            <a:pPr eaLnBrk="1" hangingPunct="1">
              <a:lnSpc>
                <a:spcPct val="90000"/>
              </a:lnSpc>
              <a:defRPr/>
            </a:pPr>
            <a:r>
              <a:rPr lang="en-GB" altLang="en-US" sz="2800" b="1" u="sng" dirty="0">
                <a:latin typeface="Century Gothic" panose="020B0502020202020204" pitchFamily="34" charset="0"/>
              </a:rPr>
              <a:t>All Reception children receive free school meals.</a:t>
            </a:r>
            <a:endParaRPr lang="en-GB" altLang="en-US" b="1" u="sng" dirty="0">
              <a:latin typeface="Century Gothic" panose="020B0502020202020204" pitchFamily="34" charset="0"/>
            </a:endParaRPr>
          </a:p>
          <a:p>
            <a:pPr marL="457200" lvl="1" indent="0" eaLnBrk="1" hangingPunct="1">
              <a:lnSpc>
                <a:spcPct val="90000"/>
              </a:lnSpc>
              <a:buFontTx/>
              <a:buNone/>
              <a:defRPr/>
            </a:pPr>
            <a:endParaRPr lang="en-GB" altLang="en-US" b="1" u="sng" dirty="0">
              <a:latin typeface="Comic Sans MS" pitchFamily="66" charset="0"/>
            </a:endParaRPr>
          </a:p>
          <a:p>
            <a:pPr eaLnBrk="1" hangingPunct="1">
              <a:lnSpc>
                <a:spcPct val="90000"/>
              </a:lnSpc>
              <a:defRPr/>
            </a:pPr>
            <a:endParaRPr lang="en-GB" altLang="en-US" sz="2800" b="1" u="sng" dirty="0">
              <a:latin typeface="Comic Sans MS" panose="030F0702030302020204" pitchFamily="66" charset="0"/>
            </a:endParaRPr>
          </a:p>
        </p:txBody>
      </p:sp>
      <p:pic>
        <p:nvPicPr>
          <p:cNvPr id="2052" name="Picture 4">
            <a:extLst>
              <a:ext uri="{FF2B5EF4-FFF2-40B4-BE49-F238E27FC236}">
                <a16:creationId xmlns:a16="http://schemas.microsoft.com/office/drawing/2014/main" id="{FB8E09DA-7A48-D5D1-AA87-338360229F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5210" y="3922432"/>
            <a:ext cx="2353444" cy="235344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1D8049F0-62AA-585A-518E-1D28B4A188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696" y="4245158"/>
            <a:ext cx="2436862" cy="203071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196C16CA-985A-A92D-8F3B-13CF2D03CB12}"/>
              </a:ext>
            </a:extLst>
          </p:cNvPr>
          <p:cNvSpPr>
            <a:spLocks noGrp="1" noChangeArrowheads="1"/>
          </p:cNvSpPr>
          <p:nvPr>
            <p:ph type="title"/>
          </p:nvPr>
        </p:nvSpPr>
        <p:spPr/>
        <p:txBody>
          <a:bodyPr/>
          <a:lstStyle/>
          <a:p>
            <a:r>
              <a:rPr lang="en-GB" altLang="en-US" sz="3200" dirty="0">
                <a:latin typeface="Century Gothic" panose="020B0502020202020204" pitchFamily="34" charset="0"/>
              </a:rPr>
              <a:t>What does my child need at school?</a:t>
            </a:r>
          </a:p>
        </p:txBody>
      </p:sp>
      <p:sp>
        <p:nvSpPr>
          <p:cNvPr id="48131" name="Content Placeholder 2">
            <a:extLst>
              <a:ext uri="{FF2B5EF4-FFF2-40B4-BE49-F238E27FC236}">
                <a16:creationId xmlns:a16="http://schemas.microsoft.com/office/drawing/2014/main" id="{7EA69829-C374-E060-B93F-BD77216EDAA0}"/>
              </a:ext>
            </a:extLst>
          </p:cNvPr>
          <p:cNvSpPr>
            <a:spLocks noGrp="1" noChangeArrowheads="1"/>
          </p:cNvSpPr>
          <p:nvPr>
            <p:ph idx="1"/>
          </p:nvPr>
        </p:nvSpPr>
        <p:spPr>
          <a:xfrm>
            <a:off x="1066800" y="1752600"/>
            <a:ext cx="7620000" cy="4748213"/>
          </a:xfrm>
        </p:spPr>
        <p:txBody>
          <a:bodyPr/>
          <a:lstStyle/>
          <a:p>
            <a:r>
              <a:rPr lang="en-GB" altLang="en-US" dirty="0">
                <a:latin typeface="Century Gothic" panose="020B0502020202020204" pitchFamily="34" charset="0"/>
              </a:rPr>
              <a:t>Coat- </a:t>
            </a:r>
            <a:r>
              <a:rPr lang="en-GB" altLang="en-US" sz="2400" dirty="0">
                <a:latin typeface="Century Gothic" panose="020B0502020202020204" pitchFamily="34" charset="0"/>
              </a:rPr>
              <a:t>can leave a water proof coat at school</a:t>
            </a:r>
          </a:p>
          <a:p>
            <a:r>
              <a:rPr lang="en-GB" altLang="en-US" dirty="0">
                <a:latin typeface="Century Gothic" panose="020B0502020202020204" pitchFamily="34" charset="0"/>
              </a:rPr>
              <a:t>Book bag- </a:t>
            </a:r>
            <a:r>
              <a:rPr lang="en-GB" altLang="en-US" sz="2400" dirty="0">
                <a:latin typeface="Century Gothic" panose="020B0502020202020204" pitchFamily="34" charset="0"/>
              </a:rPr>
              <a:t>please bring everyday so letters, library and reading books can be transported safely.</a:t>
            </a:r>
          </a:p>
          <a:p>
            <a:r>
              <a:rPr lang="en-GB" altLang="en-US" dirty="0">
                <a:latin typeface="Century Gothic" panose="020B0502020202020204" pitchFamily="34" charset="0"/>
              </a:rPr>
              <a:t>PE kit.</a:t>
            </a:r>
          </a:p>
          <a:p>
            <a:r>
              <a:rPr lang="en-GB" altLang="en-US" dirty="0">
                <a:latin typeface="Century Gothic" panose="020B0502020202020204" pitchFamily="34" charset="0"/>
              </a:rPr>
              <a:t>Water bottle</a:t>
            </a:r>
            <a:endParaRPr lang="en-GB" altLang="en-US" sz="2400" dirty="0">
              <a:latin typeface="Century Gothic" panose="020B0502020202020204" pitchFamily="34" charset="0"/>
            </a:endParaRPr>
          </a:p>
          <a:p>
            <a:pPr marL="0" indent="0">
              <a:buNone/>
            </a:pPr>
            <a:endParaRPr lang="en-GB" altLang="en-US" dirty="0">
              <a:latin typeface="Comic Sans MS" panose="030F0702030302020204" pitchFamily="66" charset="0"/>
            </a:endParaRPr>
          </a:p>
          <a:p>
            <a:pPr marL="0" indent="0">
              <a:buNone/>
            </a:pPr>
            <a:endParaRPr lang="en-GB" altLang="en-US" dirty="0">
              <a:latin typeface="Comic Sans MS" panose="030F0702030302020204" pitchFamily="66" charset="0"/>
            </a:endParaRPr>
          </a:p>
          <a:p>
            <a:pPr marL="0" indent="0">
              <a:buNone/>
            </a:pPr>
            <a:endParaRPr lang="en-GB" altLang="en-US" dirty="0">
              <a:latin typeface="Comic Sans MS" panose="030F0702030302020204" pitchFamily="66" charset="0"/>
            </a:endParaRPr>
          </a:p>
        </p:txBody>
      </p:sp>
      <p:pic>
        <p:nvPicPr>
          <p:cNvPr id="1026" name="Picture 2" descr="Trespass Clip Mens Heavyweight Winter Padded Jacket with Hood">
            <a:extLst>
              <a:ext uri="{FF2B5EF4-FFF2-40B4-BE49-F238E27FC236}">
                <a16:creationId xmlns:a16="http://schemas.microsoft.com/office/drawing/2014/main" id="{33546705-A093-DA58-F870-31D3162EB7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98677">
            <a:off x="6503931" y="3855782"/>
            <a:ext cx="1790864" cy="216855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E1478394 - Clear Plastic Water Bottle - 500ml | Findel Education">
            <a:extLst>
              <a:ext uri="{FF2B5EF4-FFF2-40B4-BE49-F238E27FC236}">
                <a16:creationId xmlns:a16="http://schemas.microsoft.com/office/drawing/2014/main" id="{94A54952-9ADE-E459-F7C6-D9010803F4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209349">
            <a:off x="1541725" y="5175308"/>
            <a:ext cx="1235621" cy="123562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91726571-F7BC-1AB3-B143-CFDD4E73262E}"/>
              </a:ext>
            </a:extLst>
          </p:cNvPr>
          <p:cNvSpPr>
            <a:spLocks noGrp="1" noChangeArrowheads="1"/>
          </p:cNvSpPr>
          <p:nvPr>
            <p:ph type="title"/>
          </p:nvPr>
        </p:nvSpPr>
        <p:spPr/>
        <p:txBody>
          <a:bodyPr/>
          <a:lstStyle/>
          <a:p>
            <a:r>
              <a:rPr lang="en-GB" altLang="en-US" sz="3200" dirty="0">
                <a:latin typeface="Century Gothic" panose="020B0502020202020204" pitchFamily="34" charset="0"/>
              </a:rPr>
              <a:t>What can I do to help my child ?</a:t>
            </a:r>
          </a:p>
        </p:txBody>
      </p:sp>
      <p:sp>
        <p:nvSpPr>
          <p:cNvPr id="50179" name="Content Placeholder 2">
            <a:extLst>
              <a:ext uri="{FF2B5EF4-FFF2-40B4-BE49-F238E27FC236}">
                <a16:creationId xmlns:a16="http://schemas.microsoft.com/office/drawing/2014/main" id="{22871709-241B-DA4C-490C-9CA657091C51}"/>
              </a:ext>
            </a:extLst>
          </p:cNvPr>
          <p:cNvSpPr>
            <a:spLocks noGrp="1" noChangeArrowheads="1"/>
          </p:cNvSpPr>
          <p:nvPr>
            <p:ph idx="1"/>
          </p:nvPr>
        </p:nvSpPr>
        <p:spPr>
          <a:xfrm>
            <a:off x="1066800" y="1752600"/>
            <a:ext cx="7620000" cy="4748213"/>
          </a:xfrm>
        </p:spPr>
        <p:txBody>
          <a:bodyPr/>
          <a:lstStyle/>
          <a:p>
            <a:r>
              <a:rPr lang="en-GB" altLang="en-US" sz="2800" dirty="0">
                <a:latin typeface="Century Gothic" panose="020B0502020202020204" pitchFamily="34" charset="0"/>
              </a:rPr>
              <a:t>Coats</a:t>
            </a:r>
          </a:p>
          <a:p>
            <a:r>
              <a:rPr lang="en-GB" altLang="en-US" sz="2800" dirty="0">
                <a:latin typeface="Century Gothic" panose="020B0502020202020204" pitchFamily="34" charset="0"/>
              </a:rPr>
              <a:t>Toilet- independently</a:t>
            </a:r>
          </a:p>
          <a:p>
            <a:r>
              <a:rPr lang="en-GB" altLang="en-US" sz="2800" dirty="0">
                <a:latin typeface="Century Gothic" panose="020B0502020202020204" pitchFamily="34" charset="0"/>
              </a:rPr>
              <a:t>Count</a:t>
            </a:r>
          </a:p>
          <a:p>
            <a:r>
              <a:rPr lang="en-GB" altLang="en-US" sz="2800" dirty="0">
                <a:latin typeface="Century Gothic" panose="020B0502020202020204" pitchFamily="34" charset="0"/>
              </a:rPr>
              <a:t>Read lots of stories and poems</a:t>
            </a:r>
          </a:p>
          <a:p>
            <a:r>
              <a:rPr lang="en-GB" altLang="en-US" sz="2800" dirty="0">
                <a:latin typeface="Century Gothic" panose="020B0502020202020204" pitchFamily="34" charset="0"/>
              </a:rPr>
              <a:t>Go quickly in the morning/ Learning Together</a:t>
            </a:r>
          </a:p>
          <a:p>
            <a:r>
              <a:rPr lang="en-GB" altLang="en-US" sz="2800" dirty="0">
                <a:latin typeface="Century Gothic" panose="020B0502020202020204" pitchFamily="34" charset="0"/>
              </a:rPr>
              <a:t>Enjoy the summer on the beach/ in the woods/ garden etc</a:t>
            </a:r>
          </a:p>
          <a:p>
            <a:r>
              <a:rPr lang="en-GB" altLang="en-US" sz="2800" dirty="0">
                <a:latin typeface="Century Gothic" panose="020B0502020202020204" pitchFamily="34" charset="0"/>
              </a:rPr>
              <a:t>Fill in their ‘All About Me’ books.</a:t>
            </a:r>
          </a:p>
          <a:p>
            <a:endParaRPr lang="en-GB" altLang="en-US" dirty="0">
              <a:latin typeface="Comic Sans MS" panose="030F0702030302020204" pitchFamily="66" charset="0"/>
            </a:endParaRPr>
          </a:p>
          <a:p>
            <a:endParaRPr lang="en-GB" altLang="en-US" dirty="0">
              <a:latin typeface="Comic Sans MS" panose="030F0702030302020204" pitchFamily="66"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5">
            <a:extLst>
              <a:ext uri="{FF2B5EF4-FFF2-40B4-BE49-F238E27FC236}">
                <a16:creationId xmlns:a16="http://schemas.microsoft.com/office/drawing/2014/main" id="{077045E9-4C8F-76B2-ED8F-D7EB6F1C016C}"/>
              </a:ext>
            </a:extLst>
          </p:cNvPr>
          <p:cNvSpPr>
            <a:spLocks noGrp="1" noChangeArrowheads="1"/>
          </p:cNvSpPr>
          <p:nvPr>
            <p:ph type="title"/>
          </p:nvPr>
        </p:nvSpPr>
        <p:spPr>
          <a:xfrm>
            <a:off x="1066800" y="381000"/>
            <a:ext cx="7620000" cy="5927725"/>
          </a:xfrm>
        </p:spPr>
        <p:txBody>
          <a:bodyPr/>
          <a:lstStyle/>
          <a:p>
            <a:r>
              <a:rPr lang="en-GB" altLang="en-US" dirty="0">
                <a:latin typeface="Century Gothic" panose="020B0502020202020204" pitchFamily="34" charset="0"/>
              </a:rPr>
              <a:t>Name </a:t>
            </a:r>
            <a:r>
              <a:rPr lang="en-GB" altLang="en-US" b="1" u="sng" dirty="0">
                <a:latin typeface="Century Gothic" panose="020B0502020202020204" pitchFamily="34" charset="0"/>
              </a:rPr>
              <a:t>all</a:t>
            </a:r>
            <a:r>
              <a:rPr lang="en-GB" altLang="en-US" dirty="0">
                <a:latin typeface="Century Gothic" panose="020B0502020202020204" pitchFamily="34" charset="0"/>
              </a:rPr>
              <a:t> of their uniform</a:t>
            </a:r>
            <a:br>
              <a:rPr lang="en-GB" altLang="en-US" dirty="0">
                <a:latin typeface="Century Gothic" panose="020B0502020202020204" pitchFamily="34" charset="0"/>
              </a:rPr>
            </a:br>
            <a:br>
              <a:rPr lang="en-GB" altLang="en-US" dirty="0">
                <a:latin typeface="Century Gothic" panose="020B0502020202020204" pitchFamily="34" charset="0"/>
              </a:rPr>
            </a:br>
            <a:endParaRPr lang="en-GB" altLang="en-US" dirty="0">
              <a:latin typeface="Century Gothic" panose="020B0502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3351A1E5-A9AC-5081-59BD-DBD564FD2A48}"/>
              </a:ext>
            </a:extLst>
          </p:cNvPr>
          <p:cNvSpPr>
            <a:spLocks noGrp="1" noChangeArrowheads="1"/>
          </p:cNvSpPr>
          <p:nvPr>
            <p:ph type="title"/>
          </p:nvPr>
        </p:nvSpPr>
        <p:spPr>
          <a:xfrm>
            <a:off x="1066800" y="285750"/>
            <a:ext cx="7620000" cy="785813"/>
          </a:xfrm>
        </p:spPr>
        <p:txBody>
          <a:bodyPr/>
          <a:lstStyle/>
          <a:p>
            <a:pPr eaLnBrk="1" hangingPunct="1"/>
            <a:r>
              <a:rPr lang="en-GB" altLang="en-US" dirty="0">
                <a:latin typeface="Century Gothic" panose="020B0502020202020204" pitchFamily="34" charset="0"/>
              </a:rPr>
              <a:t>And Finally…</a:t>
            </a:r>
          </a:p>
        </p:txBody>
      </p:sp>
      <p:sp>
        <p:nvSpPr>
          <p:cNvPr id="30723" name="Rectangle 3">
            <a:extLst>
              <a:ext uri="{FF2B5EF4-FFF2-40B4-BE49-F238E27FC236}">
                <a16:creationId xmlns:a16="http://schemas.microsoft.com/office/drawing/2014/main" id="{74D4A0EB-8EB0-2A06-85E7-D8E7D070E320}"/>
              </a:ext>
            </a:extLst>
          </p:cNvPr>
          <p:cNvSpPr>
            <a:spLocks noGrp="1" noChangeArrowheads="1"/>
          </p:cNvSpPr>
          <p:nvPr>
            <p:ph type="body" idx="1"/>
          </p:nvPr>
        </p:nvSpPr>
        <p:spPr>
          <a:xfrm>
            <a:off x="1066800" y="928688"/>
            <a:ext cx="7620000" cy="5572125"/>
          </a:xfrm>
        </p:spPr>
        <p:txBody>
          <a:bodyPr/>
          <a:lstStyle/>
          <a:p>
            <a:pPr eaLnBrk="1" hangingPunct="1">
              <a:lnSpc>
                <a:spcPct val="90000"/>
              </a:lnSpc>
              <a:defRPr/>
            </a:pPr>
            <a:endParaRPr lang="en-GB" altLang="en-US" u="sng" dirty="0">
              <a:latin typeface="Comic Sans MS" panose="030F0702030302020204" pitchFamily="66" charset="0"/>
            </a:endParaRPr>
          </a:p>
          <a:p>
            <a:pPr marL="0" indent="0" eaLnBrk="1" hangingPunct="1">
              <a:lnSpc>
                <a:spcPct val="90000"/>
              </a:lnSpc>
              <a:buFontTx/>
              <a:buNone/>
              <a:defRPr/>
            </a:pPr>
            <a:endParaRPr lang="en-GB" altLang="en-US" sz="2800" dirty="0">
              <a:latin typeface="Comic Sans MS" panose="030F0702030302020204" pitchFamily="66" charset="0"/>
              <a:sym typeface="Wingdings" panose="05000000000000000000" pitchFamily="2" charset="2"/>
            </a:endParaRPr>
          </a:p>
          <a:p>
            <a:pPr eaLnBrk="1" hangingPunct="1">
              <a:lnSpc>
                <a:spcPct val="90000"/>
              </a:lnSpc>
              <a:defRPr/>
            </a:pPr>
            <a:r>
              <a:rPr lang="en-GB" altLang="en-US" sz="2800" dirty="0">
                <a:latin typeface="Century Gothic" panose="020B0502020202020204" pitchFamily="34" charset="0"/>
              </a:rPr>
              <a:t>If you have any worries or concerns please do ask or email and we will do our best to help you </a:t>
            </a:r>
            <a:r>
              <a:rPr lang="en-GB" altLang="en-US" sz="2400" dirty="0">
                <a:latin typeface="Century Gothic" panose="020B0502020202020204" pitchFamily="34" charset="0"/>
                <a:sym typeface="Wingdings" panose="05000000000000000000" pitchFamily="2" charset="2"/>
              </a:rPr>
              <a:t></a:t>
            </a:r>
          </a:p>
          <a:p>
            <a:pPr eaLnBrk="1" hangingPunct="1">
              <a:lnSpc>
                <a:spcPct val="90000"/>
              </a:lnSpc>
              <a:defRPr/>
            </a:pPr>
            <a:endParaRPr lang="en-GB" altLang="en-US" sz="2400" dirty="0">
              <a:latin typeface="Century Gothic" panose="020B0502020202020204" pitchFamily="34" charset="0"/>
              <a:sym typeface="Wingdings" panose="05000000000000000000" pitchFamily="2" charset="2"/>
            </a:endParaRPr>
          </a:p>
          <a:p>
            <a:pPr eaLnBrk="1" hangingPunct="1">
              <a:lnSpc>
                <a:spcPct val="90000"/>
              </a:lnSpc>
              <a:defRPr/>
            </a:pPr>
            <a:r>
              <a:rPr lang="en-GB" altLang="en-US" sz="2400" dirty="0">
                <a:latin typeface="Century Gothic" panose="020B0502020202020204" pitchFamily="34" charset="0"/>
                <a:sym typeface="Wingdings" panose="05000000000000000000" pitchFamily="2" charset="2"/>
              </a:rPr>
              <a:t>We will look forward to meeting you during the home visits and at the Teddy Bears Picnic on Monday 30</a:t>
            </a:r>
            <a:r>
              <a:rPr lang="en-GB" altLang="en-US" sz="2400" baseline="30000" dirty="0">
                <a:latin typeface="Century Gothic" panose="020B0502020202020204" pitchFamily="34" charset="0"/>
                <a:sym typeface="Wingdings" panose="05000000000000000000" pitchFamily="2" charset="2"/>
              </a:rPr>
              <a:t>th</a:t>
            </a:r>
            <a:r>
              <a:rPr lang="en-GB" altLang="en-US" sz="2400" dirty="0">
                <a:latin typeface="Century Gothic" panose="020B0502020202020204" pitchFamily="34" charset="0"/>
                <a:sym typeface="Wingdings" panose="05000000000000000000" pitchFamily="2" charset="2"/>
              </a:rPr>
              <a:t> June at 3.45pm.</a:t>
            </a:r>
          </a:p>
          <a:p>
            <a:pPr eaLnBrk="1" hangingPunct="1">
              <a:lnSpc>
                <a:spcPct val="90000"/>
              </a:lnSpc>
              <a:defRPr/>
            </a:pPr>
            <a:endParaRPr lang="en-GB" altLang="en-US" sz="2400" dirty="0">
              <a:latin typeface="Century Gothic" panose="020B0502020202020204" pitchFamily="34" charset="0"/>
              <a:sym typeface="Wingdings" panose="05000000000000000000" pitchFamily="2" charset="2"/>
            </a:endParaRPr>
          </a:p>
          <a:p>
            <a:pPr eaLnBrk="1" hangingPunct="1">
              <a:lnSpc>
                <a:spcPct val="90000"/>
              </a:lnSpc>
              <a:defRPr/>
            </a:pPr>
            <a:r>
              <a:rPr lang="en-GB" altLang="en-US" sz="2800" b="1" dirty="0">
                <a:latin typeface="Century Gothic" panose="020B0502020202020204" pitchFamily="34" charset="0"/>
                <a:sym typeface="Wingdings" panose="05000000000000000000" pitchFamily="2" charset="2"/>
              </a:rPr>
              <a:t>Thank you for coming – any questions ?</a:t>
            </a:r>
          </a:p>
          <a:p>
            <a:pPr eaLnBrk="1" hangingPunct="1">
              <a:lnSpc>
                <a:spcPct val="90000"/>
              </a:lnSpc>
              <a:buFontTx/>
              <a:buNone/>
              <a:defRPr/>
            </a:pPr>
            <a:r>
              <a:rPr lang="en-GB" altLang="en-US" sz="2800" dirty="0">
                <a:latin typeface="Tempus Sans ITC" panose="04020404030D07020202" pitchFamily="82" charset="0"/>
              </a:rPr>
              <a:t>				</a:t>
            </a:r>
          </a:p>
        </p:txBody>
      </p:sp>
    </p:spTree>
  </p:cSld>
  <p:clrMapOvr>
    <a:masterClrMapping/>
  </p:clrMapOvr>
</p:sld>
</file>

<file path=ppt/theme/theme1.xml><?xml version="1.0" encoding="utf-8"?>
<a:theme xmlns:a="http://schemas.openxmlformats.org/drawingml/2006/main" name="Notebook">
  <a:themeElements>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fontScheme name="Noteboo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2">
        <a:dk1>
          <a:srgbClr val="000000"/>
        </a:dk1>
        <a:lt1>
          <a:srgbClr val="FFFFFF"/>
        </a:lt1>
        <a:dk2>
          <a:srgbClr val="221304"/>
        </a:dk2>
        <a:lt2>
          <a:srgbClr val="CBBD83"/>
        </a:lt2>
        <a:accent1>
          <a:srgbClr val="A1BD69"/>
        </a:accent1>
        <a:accent2>
          <a:srgbClr val="3694B6"/>
        </a:accent2>
        <a:accent3>
          <a:srgbClr val="FFFFF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3">
        <a:dk1>
          <a:srgbClr val="000000"/>
        </a:dk1>
        <a:lt1>
          <a:srgbClr val="FFFFFF"/>
        </a:lt1>
        <a:dk2>
          <a:srgbClr val="000000"/>
        </a:dk2>
        <a:lt2>
          <a:srgbClr val="DDDDDD"/>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77777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Designs\Notebook.pot</Template>
  <TotalTime>3249</TotalTime>
  <Words>1716</Words>
  <Application>Microsoft Office PowerPoint</Application>
  <PresentationFormat>On-screen Show (4:3)</PresentationFormat>
  <Paragraphs>243</Paragraphs>
  <Slides>23</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Calibri</vt:lpstr>
      <vt:lpstr>Century Gothic</vt:lpstr>
      <vt:lpstr>Comic Sans MS</vt:lpstr>
      <vt:lpstr>Open Sans</vt:lpstr>
      <vt:lpstr>Tempus Sans ITC</vt:lpstr>
      <vt:lpstr>Times New Roman</vt:lpstr>
      <vt:lpstr>Wingdings</vt:lpstr>
      <vt:lpstr>Notebook</vt:lpstr>
      <vt:lpstr>Welcome to  Folly View Primary School  </vt:lpstr>
      <vt:lpstr>  Head of School and EYFS Lead: Mrs Jo Baird  Reception Teachers: Mrs Kate Morris and Mrs Hattie Kelly   </vt:lpstr>
      <vt:lpstr>Reception Class</vt:lpstr>
      <vt:lpstr>Three prime areas of learning and development</vt:lpstr>
      <vt:lpstr>The Early Learning Goals</vt:lpstr>
      <vt:lpstr>The three characteristics of effective learning- how young children learn- these are taken into account when we plan and guide children’s activities. </vt:lpstr>
      <vt:lpstr>Communication with Parents</vt:lpstr>
      <vt:lpstr>Phonics</vt:lpstr>
      <vt:lpstr>  A typical morning in Reception… </vt:lpstr>
      <vt:lpstr>  A typical afternoon in Reception… </vt:lpstr>
      <vt:lpstr>PowerPoint Presentation</vt:lpstr>
      <vt:lpstr>PowerPoint Presentation</vt:lpstr>
      <vt:lpstr>PowerPoint Presentation</vt:lpstr>
      <vt:lpstr>PowerPoint Presentation</vt:lpstr>
      <vt:lpstr>PowerPoint Presentation</vt:lpstr>
      <vt:lpstr>PowerPoint Presentation</vt:lpstr>
      <vt:lpstr>Uniform</vt:lpstr>
      <vt:lpstr> Other matters</vt:lpstr>
      <vt:lpstr> Other matters</vt:lpstr>
      <vt:lpstr>What does my child need at school?</vt:lpstr>
      <vt:lpstr>What can I do to help my child ?</vt:lpstr>
      <vt:lpstr>Name all of their uniform  </vt:lpstr>
      <vt:lpstr>And Finally…</vt:lpstr>
    </vt:vector>
  </TitlesOfParts>
  <Company>Pavillion Communication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Foundation Stage</dc:title>
  <dc:creator>Gina</dc:creator>
  <cp:lastModifiedBy>Joanne Baird</cp:lastModifiedBy>
  <cp:revision>169</cp:revision>
  <cp:lastPrinted>2021-06-08T09:23:34Z</cp:lastPrinted>
  <dcterms:created xsi:type="dcterms:W3CDTF">2005-06-06T15:11:20Z</dcterms:created>
  <dcterms:modified xsi:type="dcterms:W3CDTF">2025-06-08T15:56:35Z</dcterms:modified>
</cp:coreProperties>
</file>