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7" r:id="rId3"/>
    <p:sldId id="258" r:id="rId4"/>
    <p:sldId id="280" r:id="rId5"/>
    <p:sldId id="281" r:id="rId6"/>
    <p:sldId id="276" r:id="rId7"/>
    <p:sldId id="283" r:id="rId8"/>
    <p:sldId id="260" r:id="rId9"/>
    <p:sldId id="271" r:id="rId10"/>
    <p:sldId id="264" r:id="rId11"/>
    <p:sldId id="274" r:id="rId12"/>
    <p:sldId id="275" r:id="rId13"/>
    <p:sldId id="277" r:id="rId14"/>
    <p:sldId id="278" r:id="rId15"/>
    <p:sldId id="284" r:id="rId16"/>
    <p:sldId id="285" r:id="rId17"/>
  </p:sldIdLst>
  <p:sldSz cx="9144000" cy="6858000" type="screen4x3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55678" autoAdjust="0"/>
  </p:normalViewPr>
  <p:slideViewPr>
    <p:cSldViewPr snapToObjects="1">
      <p:cViewPr>
        <p:scale>
          <a:sx n="63" d="100"/>
          <a:sy n="63" d="100"/>
        </p:scale>
        <p:origin x="-137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60D13B-AF6C-48B3-ADFD-FA1AD6745941}" type="datetimeFigureOut">
              <a:rPr lang="en-GB" smtClean="0"/>
              <a:t>03/03/2016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174000-245B-4D50-9D53-5E70EFDC1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509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B4FDE0-9D54-DE44-82E1-969CB20E209E}" type="datetimeFigureOut">
              <a:rPr lang="en-US" smtClean="0"/>
              <a:pPr/>
              <a:t>3/3/2016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2488" y="744538"/>
            <a:ext cx="4964112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CA4D92-9243-5840-BD65-4BCBAC1799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589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A4D92-9243-5840-BD65-4BCBAC17994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7190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A4D92-9243-5840-BD65-4BCBAC17994B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A4D92-9243-5840-BD65-4BCBAC17994B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A4D92-9243-5840-BD65-4BCBAC17994B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A4D92-9243-5840-BD65-4BCBAC17994B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A4D92-9243-5840-BD65-4BCBAC17994B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A4D92-9243-5840-BD65-4BCBAC17994B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9787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A4D92-9243-5840-BD65-4BCBAC17994B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A4D92-9243-5840-BD65-4BCBAC17994B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A4D92-9243-5840-BD65-4BCBAC17994B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A4D92-9243-5840-BD65-4BCBAC17994B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545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A4D92-9243-5840-BD65-4BCBAC17994B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9459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A4D92-9243-5840-BD65-4BCBAC17994B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5103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A4D92-9243-5840-BD65-4BCBAC17994B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2164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A4D92-9243-5840-BD65-4BCBAC17994B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3437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A4D92-9243-5840-BD65-4BCBAC17994B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9428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-TextureFore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796303"/>
            <a:ext cx="7086600" cy="1847850"/>
          </a:xfrm>
        </p:spPr>
        <p:txBody>
          <a:bodyPr vert="horz" lIns="91440" tIns="45720" rIns="91440" bIns="45720" rtlCol="0" anchor="b" anchorCtr="0">
            <a:noAutofit/>
            <a:scene3d>
              <a:camera prst="orthographicFront"/>
              <a:lightRig rig="threePt" dir="t">
                <a:rot lat="0" lon="0" rev="10800000"/>
              </a:lightRig>
            </a:scene3d>
            <a:sp3d extrusionH="25400">
              <a:bevelT w="12700" h="12700" prst="relaxedInset"/>
              <a:bevelB w="12700" h="12700" prst="relaxedInset"/>
            </a:sp3d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54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25400" dist="19050" dir="4200000" algn="ctr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66565"/>
            <a:ext cx="7086600" cy="1752600"/>
          </a:xfrm>
        </p:spPr>
        <p:txBody>
          <a:bodyPr vert="horz" lIns="91440" tIns="45720" rIns="91440" bIns="45720" rtlCol="0" anchor="t" anchorCtr="0">
            <a:noAutofit/>
            <a:scene3d>
              <a:camera prst="orthographicFront"/>
              <a:lightRig rig="threePt" dir="t">
                <a:rot lat="0" lon="0" rev="10800000"/>
              </a:lightRig>
            </a:scene3d>
            <a:sp3d extrusionH="25400">
              <a:bevelT w="12700" h="12700" prst="relaxedInset"/>
              <a:bevelB w="12700" h="12700" prst="relaxedInset"/>
            </a:sp3d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000" b="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25400" dist="19050" dir="4200000" algn="ctr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88423" y="6221506"/>
            <a:ext cx="2743200" cy="365125"/>
          </a:xfrm>
        </p:spPr>
        <p:txBody>
          <a:bodyPr/>
          <a:lstStyle/>
          <a:p>
            <a:fld id="{54AB02A5-4FE5-49D9-9E24-09F23B90C450}" type="datetimeFigureOut">
              <a:rPr lang="en-US" smtClean="0"/>
              <a:pPr/>
              <a:t>3/3/2016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95400" y="6221506"/>
            <a:ext cx="2743200" cy="365125"/>
          </a:xfrm>
        </p:spPr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43BF-4C10-4ABB-B2AE-882C96EC2108}" type="datetime1">
              <a:rPr lang="en-US" smtClean="0"/>
              <a:pPr/>
              <a:t>3/3/2016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smtClean="0"/>
              <a:t>
              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19C8-A375-448C-891B-9999C6BE8E64}" type="slidenum">
              <a:rPr smtClean="0"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792224"/>
            <a:ext cx="7086600" cy="1847088"/>
          </a:xfrm>
        </p:spPr>
        <p:txBody>
          <a:bodyPr vert="horz" lIns="91440" tIns="45720" rIns="91440" bIns="45720" rtlCol="0" anchor="b" anchorCtr="0">
            <a:noAutofit/>
            <a:scene3d>
              <a:camera prst="orthographicFront"/>
              <a:lightRig rig="threePt" dir="t">
                <a:rot lat="0" lon="0" rev="10800000"/>
              </a:lightRig>
            </a:scene3d>
            <a:sp3d extrusionH="25400">
              <a:bevelT w="12700" h="12700" prst="relaxedInset"/>
              <a:bevelB w="12700" h="12700" prst="relaxedInset"/>
            </a:sp3d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5400" b="1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25400" dist="19050" dir="4200000" algn="ctr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3666744"/>
            <a:ext cx="7086600" cy="1755648"/>
          </a:xfrm>
        </p:spPr>
        <p:txBody>
          <a:bodyPr vert="horz" lIns="91440" tIns="45720" rIns="91440" bIns="45720" rtlCol="0" anchor="t" anchorCtr="0">
            <a:noAutofit/>
            <a:scene3d>
              <a:camera prst="orthographicFront"/>
              <a:lightRig rig="threePt" dir="t">
                <a:rot lat="0" lon="0" rev="10800000"/>
              </a:lightRig>
            </a:scene3d>
            <a:sp3d extrusionH="25400">
              <a:bevelT w="12700" h="12700" prst="relaxedInset"/>
              <a:bevelB w="12700" h="12700" prst="relaxedInset"/>
            </a:sp3d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buFont typeface="Wingdings" pitchFamily="2" charset="2"/>
              <a:buNone/>
              <a:defRPr sz="2000" b="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25400" dist="19050" dir="4200000" algn="ctr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pPr/>
              <a:t>3/3/2016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024" y="274637"/>
            <a:ext cx="7272339" cy="1339009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89023" y="1816100"/>
            <a:ext cx="3429000" cy="43100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32363" y="1816100"/>
            <a:ext cx="3429000" cy="43100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B04B5-E290-45B2-BC9A-3E09A022E8DA}" type="datetime1">
              <a:rPr lang="en-US" smtClean="0"/>
              <a:pPr/>
              <a:t>3/3/2016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smtClean="0"/>
              <a:t>
              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19C8-A375-448C-891B-9999C6BE8E64}" type="slidenum">
              <a:rPr smtClean="0"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024" y="274637"/>
            <a:ext cx="7272339" cy="1339009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9024" y="1688679"/>
            <a:ext cx="3429000" cy="8270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9024" y="2590800"/>
            <a:ext cx="3429000" cy="35353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32363" y="1688679"/>
            <a:ext cx="3429000" cy="8270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32363" y="2590800"/>
            <a:ext cx="3429000" cy="35353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2EC77-AC9C-4E01-9D67-F87AEDFB525F}" type="datetime1">
              <a:rPr lang="en-US" smtClean="0"/>
              <a:pPr/>
              <a:t>3/3/2016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smtClean="0"/>
              <a:t>
              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19C8-A375-448C-891B-9999C6BE8E64}" type="slidenum">
              <a:rPr smtClean="0"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05F82-BFCC-4D67-9FD9-B7608AB50E04}" type="datetime1">
              <a:rPr lang="en-US" smtClean="0"/>
              <a:pPr/>
              <a:t>3/3/2016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smtClean="0"/>
              <a:t>
              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19C8-A375-448C-891B-9999C6BE8E64}" type="slidenum">
              <a:rPr smtClean="0"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5B5C9-4756-420D-96C7-C7CF4386562C}" type="datetime1">
              <a:rPr lang="en-US" smtClean="0"/>
              <a:pPr/>
              <a:t>3/3/2016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smtClean="0"/>
              <a:t>
              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19C8-A375-448C-891B-9999C6BE8E64}" type="slidenum">
              <a:rPr smtClean="0"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729" y="381000"/>
            <a:ext cx="3429000" cy="1649506"/>
          </a:xfrm>
        </p:spPr>
        <p:txBody>
          <a:bodyPr anchor="b"/>
          <a:lstStyle>
            <a:lvl1pPr algn="ctr">
              <a:lnSpc>
                <a:spcPct val="100000"/>
              </a:lnSpc>
              <a:defRPr sz="3600" b="1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0588" y="381000"/>
            <a:ext cx="3429000" cy="57451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4729" y="2057401"/>
            <a:ext cx="3429000" cy="36576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EE648-2CF3-4257-B93C-6F9BEBB857C0}" type="datetime1">
              <a:rPr lang="en-US" smtClean="0"/>
              <a:pPr/>
              <a:t>3/3/2016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smtClean="0"/>
              <a:t>
              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19C8-A375-448C-891B-9999C6BE8E64}" type="slidenum">
              <a:rPr smtClean="0"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363" y="739588"/>
            <a:ext cx="3429000" cy="1290380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88136" y="779929"/>
            <a:ext cx="3429000" cy="4935071"/>
          </a:xfrm>
          <a:ln w="76200" cmpd="dbl">
            <a:solidFill>
              <a:schemeClr val="tx1"/>
            </a:solidFill>
            <a:miter lim="800000"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2363" y="2057400"/>
            <a:ext cx="3429000" cy="36576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buFont typeface="Wingdings" pitchFamily="2" charset="2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F8DFE-56FB-4CA0-B42A-7DF8245F03B4}" type="datetime1">
              <a:rPr lang="en-US" smtClean="0"/>
              <a:pPr/>
              <a:t>3/3/2016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smtClean="0"/>
              <a:t>
              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19C8-A375-448C-891B-9999C6BE8E64}" type="slidenum">
              <a:rPr smtClean="0"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025" y="3765177"/>
            <a:ext cx="7272338" cy="1098176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78013" y="777240"/>
            <a:ext cx="4294363" cy="2866913"/>
          </a:xfrm>
          <a:ln w="76200" cmpd="dbl">
            <a:solidFill>
              <a:schemeClr val="tx1"/>
            </a:solidFill>
            <a:miter lim="800000"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9025" y="4867836"/>
            <a:ext cx="7272338" cy="1264022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buFont typeface="Wingdings" pitchFamily="2" charset="2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0F5AD-7E34-4FA8-8C84-E6B97EAFA4B9}" type="datetime1">
              <a:rPr lang="en-US" smtClean="0"/>
              <a:pPr/>
              <a:t>3/3/2016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19C8-A375-448C-891B-9999C6BE8E64}" type="slidenum">
              <a:rPr smtClean="0"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D7736-65B6-4765-9E8B-0A736423C400}" type="datetime1">
              <a:rPr lang="en-US" smtClean="0"/>
              <a:pPr/>
              <a:t>3/3/2016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smtClean="0"/>
              <a:t>
              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19C8-A375-448C-891B-9999C6BE8E64}" type="slidenum">
              <a:rPr smtClean="0"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6588" y="609600"/>
            <a:ext cx="1524000" cy="5516563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89024" y="609600"/>
            <a:ext cx="5921376" cy="5516563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63442-4F11-4014-A78C-7AD115937ADF}" type="datetime1">
              <a:rPr lang="en-US" smtClean="0"/>
              <a:pPr/>
              <a:t>3/3/2016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smtClean="0"/>
              <a:t>
              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19C8-A375-448C-891B-9999C6BE8E64}" type="slidenum">
              <a:rPr smtClean="0"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89024" y="274637"/>
            <a:ext cx="7272339" cy="13390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9024" y="1801906"/>
            <a:ext cx="7272339" cy="43242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02187" y="6356350"/>
            <a:ext cx="24294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180F5AD-7E34-4FA8-8C84-E6B97EAFA4B9}" type="datetime1">
              <a:rPr lang="en-US" smtClean="0"/>
              <a:pPr/>
              <a:t>3/3/2016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420393" y="6356350"/>
            <a:ext cx="609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99619C8-A375-448C-891B-9999C6BE8E64}" type="slidenum">
              <a:rPr smtClean="0"/>
              <a:pPr/>
              <a:t>‹#›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lnSpc>
          <a:spcPts val="5200"/>
        </a:lnSpc>
        <a:spcBef>
          <a:spcPct val="0"/>
        </a:spcBef>
        <a:buNone/>
        <a:defRPr sz="4800" b="1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82575" indent="-282575" algn="l" defTabSz="914400" rtl="0" eaLnBrk="1" latinLnBrk="0" hangingPunct="1">
        <a:spcBef>
          <a:spcPts val="2000"/>
        </a:spcBef>
        <a:buFont typeface="Wingdings" pitchFamily="2" charset="2"/>
        <a:buChar char="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77850" indent="-295275" algn="l" defTabSz="914400" rtl="0" eaLnBrk="1" latinLnBrk="0" hangingPunct="1">
        <a:spcBef>
          <a:spcPts val="600"/>
        </a:spcBef>
        <a:buFont typeface="Wingdings" pitchFamily="2" charset="2"/>
        <a:buChar char="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60425" indent="-282575" algn="l" defTabSz="914400" rtl="0" eaLnBrk="1" latinLnBrk="0" hangingPunct="1">
        <a:spcBef>
          <a:spcPts val="600"/>
        </a:spcBef>
        <a:buFont typeface="Wingdings" pitchFamily="2" charset="2"/>
        <a:buChar char="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143000" indent="-282575" algn="l" defTabSz="914400" rtl="0" eaLnBrk="1" latinLnBrk="0" hangingPunct="1">
        <a:spcBef>
          <a:spcPts val="600"/>
        </a:spcBef>
        <a:buFont typeface="Wingdings" pitchFamily="2" charset="2"/>
        <a:buChar char="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25575" indent="-282575" algn="l" defTabSz="914400" rtl="0" eaLnBrk="1" latinLnBrk="0" hangingPunct="1">
        <a:spcBef>
          <a:spcPts val="600"/>
        </a:spcBef>
        <a:buFont typeface="Wingdings" pitchFamily="2" charset="2"/>
        <a:buChar char="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rebooks.org.uk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pringboard.org.uk/index.php" TargetMode="External"/><Relationship Id="rId5" Type="http://schemas.openxmlformats.org/officeDocument/2006/relationships/hyperlink" Target="http://www.wordsforlife.org.uk/" TargetMode="External"/><Relationship Id="rId4" Type="http://schemas.openxmlformats.org/officeDocument/2006/relationships/hyperlink" Target="http://www.oxfordowl.co.uk/welcome-back/for-home/reading-owl/reading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15473" y="2718645"/>
            <a:ext cx="7551601" cy="1703619"/>
          </a:xfrm>
        </p:spPr>
        <p:txBody>
          <a:bodyPr/>
          <a:lstStyle/>
          <a:p>
            <a:pPr algn="ctr"/>
            <a:r>
              <a:rPr lang="en-US" dirty="0" smtClean="0"/>
              <a:t>Reading meeting for </a:t>
            </a:r>
            <a:br>
              <a:rPr lang="en-US" dirty="0" smtClean="0"/>
            </a:br>
            <a:r>
              <a:rPr lang="en-US" dirty="0" smtClean="0"/>
              <a:t>KS1 Parents &amp; </a:t>
            </a:r>
            <a:r>
              <a:rPr lang="en-US" dirty="0" err="1" smtClean="0"/>
              <a:t>Carers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5473" y="4648200"/>
            <a:ext cx="7747527" cy="1451004"/>
          </a:xfrm>
        </p:spPr>
        <p:txBody>
          <a:bodyPr>
            <a:noAutofit/>
          </a:bodyPr>
          <a:lstStyle/>
          <a:p>
            <a:pPr algn="ctr"/>
            <a:r>
              <a:rPr lang="en-US" sz="4000" dirty="0" smtClean="0"/>
              <a:t>  </a:t>
            </a:r>
            <a:r>
              <a:rPr lang="en-US" sz="5400" b="1" dirty="0" smtClean="0">
                <a:solidFill>
                  <a:schemeClr val="bg2">
                    <a:lumMod val="50000"/>
                  </a:schemeClr>
                </a:solidFill>
              </a:rPr>
              <a:t>Welcome and thank you </a:t>
            </a:r>
          </a:p>
          <a:p>
            <a:pPr algn="ctr"/>
            <a:r>
              <a:rPr lang="en-US" sz="5400" b="1" dirty="0" smtClean="0">
                <a:solidFill>
                  <a:schemeClr val="bg2">
                    <a:lumMod val="50000"/>
                  </a:schemeClr>
                </a:solidFill>
              </a:rPr>
              <a:t>for coming!</a:t>
            </a:r>
            <a:endParaRPr 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2400" y="381000"/>
            <a:ext cx="2001546" cy="23376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Aims of the meeting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To help develop an understanding of how children learn to read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To outline the school’s approach to the teaching of reading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To provide useful ideas and tips to support your child’s reading at home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children learn to read…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Reading, like thinking, is a complex process.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Reading is a message-getting, problem solving activity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Put simply, there are three things that your child needs to learn to do: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Decode words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Understand what they have read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Enjoy it!</a:t>
            </a:r>
            <a:endParaRPr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024" y="274637"/>
            <a:ext cx="7272339" cy="1096963"/>
          </a:xfrm>
        </p:spPr>
        <p:txBody>
          <a:bodyPr/>
          <a:lstStyle/>
          <a:p>
            <a:r>
              <a:rPr lang="en-US" dirty="0" smtClean="0"/>
              <a:t>The reading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9024" y="1371600"/>
            <a:ext cx="7272339" cy="5105400"/>
          </a:xfrm>
        </p:spPr>
        <p:txBody>
          <a:bodyPr>
            <a:normAutofit fontScale="92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All readers need to find out and use different kinds of information in print.</a:t>
            </a:r>
          </a:p>
          <a:p>
            <a:pPr algn="ctr">
              <a:buNone/>
            </a:pPr>
            <a:r>
              <a:rPr lang="en-US" dirty="0" smtClean="0"/>
              <a:t>What kinds of information must be used?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The conventions used to print language and how a book works.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Possible meaning of the text.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The sentence structure of the language.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Rules about the order of ideas, or words, or letters.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The words used often in the language.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The alphabet.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Knowledge of how the world works.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9024" y="914400"/>
            <a:ext cx="7272339" cy="5211763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As the child reads, their brain links the sounds of speech and the squiggles on a page of print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Reading involves listening to language and hearing clear breaks between words, as well as sentence structures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As they attend to several different kinds of knowledge, they are searching, selecting, rejecting, self-monitoring and self-correcting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Oral language is a rich resource serving the activity of reading</a:t>
            </a:r>
          </a:p>
          <a:p>
            <a:pPr>
              <a:buNone/>
            </a:pPr>
            <a:r>
              <a:rPr lang="en-US" dirty="0" smtClean="0"/>
              <a:t> 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024" y="274637"/>
            <a:ext cx="7272339" cy="944563"/>
          </a:xfrm>
        </p:spPr>
        <p:txBody>
          <a:bodyPr/>
          <a:lstStyle/>
          <a:p>
            <a:r>
              <a:rPr lang="en-GB" dirty="0" smtClean="0"/>
              <a:t>Reading in school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9024" y="1340768"/>
            <a:ext cx="7272339" cy="5060032"/>
          </a:xfrm>
        </p:spPr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dirty="0" smtClean="0"/>
              <a:t>Instilling a love of reading is a really important aim of our reading curriculum</a:t>
            </a:r>
            <a:r>
              <a:rPr lang="en-GB" dirty="0" smtClean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Quality texts at the heart of the children’s literacy learning.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Big books and shared reading.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Reading individually or a guided group with the teacher and T.A.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Reading interventions: Project X-Code, </a:t>
            </a:r>
            <a:r>
              <a:rPr lang="en-GB" dirty="0" err="1" smtClean="0"/>
              <a:t>ECaR</a:t>
            </a:r>
            <a:r>
              <a:rPr lang="en-GB" dirty="0" smtClean="0"/>
              <a:t>, Reading Partners, Reading Volunteers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Story times.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Author focuses.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Reading in school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Reading for a purpose – drawer labels etc.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‘Playing’ at reading with a friend or opportunities to read for pleasure.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Retelling stories with puppets, story props etc.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Use of the library and mobile library visits.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Reading events e.g. World Book Day celebrations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Letters and Sounds phonics programme.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/>
              <a:t>What you can do to support your child’s reading 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b="1" dirty="0" smtClean="0"/>
              <a:t>Read to them regularly. </a:t>
            </a: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r>
              <a:rPr dirty="0" smtClean="0"/>
              <a:t>Reading with your child should be </a:t>
            </a:r>
            <a:r>
              <a:rPr lang="en-GB" dirty="0" smtClean="0"/>
              <a:t>a relaxed and </a:t>
            </a:r>
            <a:r>
              <a:rPr dirty="0" smtClean="0"/>
              <a:t>enjoyable</a:t>
            </a:r>
            <a:r>
              <a:rPr lang="en-GB" dirty="0" smtClean="0"/>
              <a:t> experience</a:t>
            </a:r>
            <a:r>
              <a:rPr dirty="0" smtClean="0"/>
              <a:t>. </a:t>
            </a: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r>
              <a:rPr dirty="0" smtClean="0"/>
              <a:t>Encourage discussion with your child when reading with them.</a:t>
            </a: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Let them see you reading too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Buy books as presents for them and use your local library and on-screen texts to add to their reading breadth and depth</a:t>
            </a:r>
            <a:r>
              <a:rPr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9024" y="838200"/>
            <a:ext cx="7272339" cy="5287963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Be prepared to hear the same book over and over again!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Draw their attention to the writing surrounding them.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cs typeface="Arial" pitchFamily="34" charset="0"/>
              </a:rPr>
              <a:t>Sing songs, recite rhymes and tell stories.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Encourage your child to expect their reading to make sense.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Encourage them to write at home too.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Praise effort as well as success.</a:t>
            </a:r>
          </a:p>
          <a:p>
            <a:pPr>
              <a:buFont typeface="Courier New" panose="02070309020205020404" pitchFamily="49" charset="0"/>
              <a:buChar char="o"/>
            </a:pPr>
            <a:endParaRPr lang="en-GB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</a:t>
            </a:r>
            <a:r>
              <a:rPr dirty="0" smtClean="0"/>
              <a:t>ngaging reluctant readers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9024" y="1905000"/>
            <a:ext cx="7272339" cy="464820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dirty="0" smtClean="0"/>
              <a:t>Listen to audiobooks to get them interested in stories</a:t>
            </a: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r>
              <a:rPr dirty="0" smtClean="0"/>
              <a:t>Show them that you love reading too. </a:t>
            </a: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r>
              <a:rPr dirty="0" smtClean="0"/>
              <a:t>Go for something that you know will engage your child. </a:t>
            </a: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r>
              <a:rPr dirty="0" smtClean="0"/>
              <a:t>Ensure your child can easily access books in your home.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4637"/>
            <a:ext cx="7924800" cy="133900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Your child reading to you.</a:t>
            </a:r>
            <a:br>
              <a:rPr lang="en-GB" dirty="0" smtClean="0"/>
            </a:br>
            <a:r>
              <a:rPr lang="en-GB" dirty="0" smtClean="0"/>
              <a:t>The ‘Apprenticeship Approach’.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Stage 1 -  Listening and watching carefully what the ‘master craftsperson’ does. The master talks aloud the process, so that the apprentice understands what is involved.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Stage 2 - The master assigns small, manageable tasks for the apprentice to take 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Stage 3 - As familiarity and confidence grows, the apprentice takes on more and more of the ‘work’, but when the master sees them foundering, they step in to offer guidance and support.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9" y="685800"/>
            <a:ext cx="7716837" cy="1447800"/>
          </a:xfrm>
        </p:spPr>
        <p:txBody>
          <a:bodyPr/>
          <a:lstStyle/>
          <a:p>
            <a:r>
              <a:rPr lang="en-GB" sz="3600" dirty="0" smtClean="0"/>
              <a:t>“It’s odd how they can read the difficult words,  but it’s the easy ones they trip up on.”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2788" y="2514600"/>
            <a:ext cx="7716838" cy="3886200"/>
          </a:xfrm>
        </p:spPr>
        <p:txBody>
          <a:bodyPr/>
          <a:lstStyle/>
          <a:p>
            <a:pPr algn="ctr">
              <a:buNone/>
            </a:pPr>
            <a:endParaRPr lang="en-GB" sz="1100" dirty="0" smtClean="0"/>
          </a:p>
          <a:p>
            <a:pPr algn="ctr">
              <a:buNone/>
            </a:pPr>
            <a:r>
              <a:rPr lang="en-GB" sz="3200" dirty="0" smtClean="0"/>
              <a:t>then		there		here</a:t>
            </a:r>
          </a:p>
          <a:p>
            <a:pPr algn="ctr">
              <a:buNone/>
            </a:pPr>
            <a:r>
              <a:rPr lang="en-GB" sz="3200" dirty="0" smtClean="0"/>
              <a:t> they              their</a:t>
            </a:r>
          </a:p>
          <a:p>
            <a:pPr algn="ctr">
              <a:buNone/>
            </a:pPr>
            <a:r>
              <a:rPr lang="en-GB" sz="3200" dirty="0" smtClean="0"/>
              <a:t>         they’re          dinosaur        where</a:t>
            </a:r>
          </a:p>
          <a:p>
            <a:pPr algn="ctr">
              <a:buNone/>
            </a:pPr>
            <a:r>
              <a:rPr lang="en-GB" sz="3200" dirty="0" smtClean="0"/>
              <a:t>	were                 the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Reading is not a race, it’s an exploration...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9024" y="2057400"/>
            <a:ext cx="7272339" cy="4068763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Every book brings something different.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Children need to build confidence and experience with a range of books at a similar ‘level’ of reading.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Reading with understanding is key to what reading is – lifting meaning from the page, for pleasure and for information. Otherwise it’s just decoding.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“They need to get on the bike and ride.”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9024" y="2133600"/>
            <a:ext cx="7272339" cy="3992563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Like any other skill, it’s regular practice that will turn your child into a reader and this is where you come in !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If in doubt, read </a:t>
            </a:r>
            <a:r>
              <a:rPr lang="en-GB" b="1" dirty="0" smtClean="0"/>
              <a:t>TO THEM </a:t>
            </a:r>
            <a:r>
              <a:rPr lang="en-GB" dirty="0" smtClean="0"/>
              <a:t>and you will enrich your child’s life, whatever their age and reading level.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Useful websites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hlinkClick r:id="rId3"/>
              </a:rPr>
              <a:t>http://www.corebooks.org.uk/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hlinkClick r:id="" action="ppaction://noaction"/>
              </a:rPr>
              <a:t>http://www.booktime.org.uk/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hlinkClick r:id="rId4"/>
              </a:rPr>
              <a:t>http://www.oxfordowl.co.uk/welcome-back/for-home/reading-owl/reading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hlinkClick r:id="rId5"/>
              </a:rPr>
              <a:t>http://www.wordsforlife.org.uk/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hlinkClick r:id="rId6"/>
              </a:rPr>
              <a:t>http://www.springboard.org.uk/index.php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hlinkClick r:id="" action="ppaction://noaction"/>
              </a:rPr>
              <a:t>http://www.bbc.co.uk/cbeebies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024" y="274637"/>
            <a:ext cx="7272339" cy="1096963"/>
          </a:xfrm>
        </p:spPr>
        <p:txBody>
          <a:bodyPr/>
          <a:lstStyle/>
          <a:p>
            <a:r>
              <a:rPr lang="en-US" dirty="0" smtClean="0"/>
              <a:t>Apps &amp; </a:t>
            </a:r>
            <a:r>
              <a:rPr lang="en-US" dirty="0" err="1" smtClean="0"/>
              <a:t>ebooks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9024" y="1371600"/>
            <a:ext cx="7272339" cy="5105400"/>
          </a:xfrm>
        </p:spPr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Me Books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Oxford Owl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Bug Club</a:t>
            </a:r>
          </a:p>
          <a:p>
            <a:pPr>
              <a:buNone/>
            </a:pPr>
            <a:r>
              <a:rPr lang="en-GB" b="1" u="sng" dirty="0" smtClean="0"/>
              <a:t>Phonics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mtClean="0"/>
              <a:t>Teach Your Monster to Read: First Steps</a:t>
            </a:r>
            <a:r>
              <a:rPr lang="en-GB" dirty="0" smtClean="0"/>
              <a:t> by </a:t>
            </a:r>
            <a:r>
              <a:rPr dirty="0" smtClean="0"/>
              <a:t>Teach Monster Games Ltd</a:t>
            </a:r>
            <a:r>
              <a:rPr lang="en-GB" dirty="0" smtClean="0"/>
              <a:t> (with </a:t>
            </a:r>
            <a:r>
              <a:rPr lang="en-GB" dirty="0" err="1" smtClean="0"/>
              <a:t>Usbourne</a:t>
            </a:r>
            <a:r>
              <a:rPr lang="en-GB" dirty="0" smtClean="0"/>
              <a:t> books)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mtClean="0"/>
              <a:t>Jolly Phonics Letter Sounds</a:t>
            </a:r>
            <a:r>
              <a:rPr lang="en-GB" dirty="0" smtClean="0"/>
              <a:t> </a:t>
            </a:r>
            <a:r>
              <a:rPr lang="en-GB" dirty="0" err="1" smtClean="0"/>
              <a:t>b</a:t>
            </a:r>
            <a:r>
              <a:rPr dirty="0" smtClean="0"/>
              <a:t>y Jolly Learning</a:t>
            </a: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r>
              <a:rPr dirty="0" smtClean="0"/>
              <a:t>Ladybird: I’m Ready for Phonics with Captain Comet</a:t>
            </a:r>
            <a:r>
              <a:rPr lang="en-GB" dirty="0" smtClean="0"/>
              <a:t> </a:t>
            </a:r>
            <a:r>
              <a:rPr lang="en-GB" dirty="0" err="1" smtClean="0"/>
              <a:t>b</a:t>
            </a:r>
            <a:r>
              <a:rPr dirty="0" smtClean="0"/>
              <a:t>y Penguin Books</a:t>
            </a: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r>
              <a:rPr dirty="0" smtClean="0"/>
              <a:t>Mr Thorne Does Phonics: Letters and Sounds</a:t>
            </a:r>
          </a:p>
          <a:p>
            <a:endParaRPr lang="en-GB" b="1" dirty="0" smtClean="0"/>
          </a:p>
          <a:p>
            <a:endParaRPr b="1" dirty="0" smtClean="0"/>
          </a:p>
          <a:p>
            <a:endParaRPr b="1" dirty="0" smtClean="0"/>
          </a:p>
          <a:p>
            <a:endParaRPr b="1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dition">
  <a:themeElements>
    <a:clrScheme name="Tradition">
      <a:dk1>
        <a:srgbClr val="FFFFFF"/>
      </a:dk1>
      <a:lt1>
        <a:srgbClr val="000000"/>
      </a:lt1>
      <a:dk2>
        <a:srgbClr val="D28E11"/>
      </a:dk2>
      <a:lt2>
        <a:srgbClr val="F2E2AB"/>
      </a:lt2>
      <a:accent1>
        <a:srgbClr val="6B4A0B"/>
      </a:accent1>
      <a:accent2>
        <a:srgbClr val="790A14"/>
      </a:accent2>
      <a:accent3>
        <a:srgbClr val="908342"/>
      </a:accent3>
      <a:accent4>
        <a:srgbClr val="423E5C"/>
      </a:accent4>
      <a:accent5>
        <a:srgbClr val="641345"/>
      </a:accent5>
      <a:accent6>
        <a:srgbClr val="748A2F"/>
      </a:accent6>
      <a:hlink>
        <a:srgbClr val="DD7E0E"/>
      </a:hlink>
      <a:folHlink>
        <a:srgbClr val="7F6F6F"/>
      </a:folHlink>
    </a:clrScheme>
    <a:fontScheme name="Tradition">
      <a:majorFont>
        <a:latin typeface="Candara"/>
        <a:ea typeface=""/>
        <a:cs typeface=""/>
        <a:font script="Jpan" typeface="メイリオ"/>
      </a:majorFont>
      <a:minorFont>
        <a:latin typeface="Candara"/>
        <a:ea typeface=""/>
        <a:cs typeface=""/>
        <a:font script="Jpan" typeface="メイリオ"/>
      </a:minorFont>
    </a:fontScheme>
    <a:fmtScheme name="Tradition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50000"/>
              </a:schemeClr>
              <a:schemeClr val="phClr">
                <a:tint val="90000"/>
                <a:satMod val="30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10000"/>
                <a:satMod val="150000"/>
              </a:schemeClr>
              <a:schemeClr val="phClr">
                <a:tint val="90000"/>
                <a:satMod val="300000"/>
              </a:schemeClr>
            </a:duotone>
          </a:blip>
          <a:stretch/>
        </a:blipFill>
      </a:fillStyleLst>
      <a:lnStyleLst>
        <a:ln w="1587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38100" cap="flat" cmpd="sng" algn="ctr">
          <a:solidFill>
            <a:schemeClr val="phClr">
              <a:shade val="90000"/>
            </a:schemeClr>
          </a:solidFill>
          <a:prstDash val="solid"/>
          <a:miter/>
        </a:ln>
        <a:ln w="76200" cap="flat" cmpd="dbl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>
            <a:innerShdw blurRad="127000">
              <a:srgbClr val="FFFFFF">
                <a:alpha val="35000"/>
              </a:srgbClr>
            </a:innerShdw>
          </a:effectLst>
          <a:scene3d>
            <a:camera prst="orthographicFront">
              <a:rot lat="0" lon="0" rev="0"/>
            </a:camera>
            <a:lightRig rig="chilly" dir="tl">
              <a:rot lat="0" lon="0" rev="5400000"/>
            </a:lightRig>
          </a:scene3d>
          <a:sp3d prstMaterial="softEdge">
            <a:bevelT w="0" h="0"/>
          </a:sp3d>
        </a:effectStyle>
        <a:effectStyle>
          <a:effectLst>
            <a:outerShdw blurRad="63500" dist="25400" dir="5400000" algn="br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3600000"/>
            </a:lightRig>
          </a:scene3d>
          <a:sp3d>
            <a:bevelT w="889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3">
            <a:duotone>
              <a:schemeClr val="phClr">
                <a:shade val="10000"/>
                <a:satMod val="175000"/>
              </a:schemeClr>
              <a:schemeClr val="phClr">
                <a:satMod val="3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517</TotalTime>
  <Words>870</Words>
  <Application>Microsoft Office PowerPoint</Application>
  <PresentationFormat>On-screen Show (4:3)</PresentationFormat>
  <Paragraphs>113</Paragraphs>
  <Slides>16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Tradition</vt:lpstr>
      <vt:lpstr>Reading meeting for  KS1 Parents &amp; Carers</vt:lpstr>
      <vt:lpstr>Aims of the meeting</vt:lpstr>
      <vt:lpstr>How children learn to read…</vt:lpstr>
      <vt:lpstr>The reading process</vt:lpstr>
      <vt:lpstr>PowerPoint Presentation</vt:lpstr>
      <vt:lpstr>Reading in school</vt:lpstr>
      <vt:lpstr>Reading in school </vt:lpstr>
      <vt:lpstr>What you can do to support your child’s reading </vt:lpstr>
      <vt:lpstr>PowerPoint Presentation</vt:lpstr>
      <vt:lpstr>Engaging reluctant readers</vt:lpstr>
      <vt:lpstr>Your child reading to you. The ‘Apprenticeship Approach’.</vt:lpstr>
      <vt:lpstr>“It’s odd how they can read the difficult words,  but it’s the easy ones they trip up on.” </vt:lpstr>
      <vt:lpstr>Reading is not a race, it’s an exploration...</vt:lpstr>
      <vt:lpstr>“They need to get on the bike and ride.”</vt:lpstr>
      <vt:lpstr>Useful websites</vt:lpstr>
      <vt:lpstr>Apps &amp; ebooks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Faringdon Infant School</dc:title>
  <dc:creator>Anna Hallmark</dc:creator>
  <cp:lastModifiedBy>Claire Parfitt</cp:lastModifiedBy>
  <cp:revision>75</cp:revision>
  <cp:lastPrinted>2015-09-30T10:15:22Z</cp:lastPrinted>
  <dcterms:created xsi:type="dcterms:W3CDTF">2015-09-29T22:30:25Z</dcterms:created>
  <dcterms:modified xsi:type="dcterms:W3CDTF">2016-03-03T14:02:59Z</dcterms:modified>
</cp:coreProperties>
</file>