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8"/>
  </p:notesMasterIdLst>
  <p:sldIdLst>
    <p:sldId id="266" r:id="rId6"/>
    <p:sldId id="264" r:id="rId7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ysop" initials="s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4343"/>
    <a:srgbClr val="FFF0D2"/>
    <a:srgbClr val="00C8BA"/>
    <a:srgbClr val="C5FFFB"/>
    <a:srgbClr val="C9FFFB"/>
    <a:srgbClr val="00968B"/>
    <a:srgbClr val="009E93"/>
    <a:srgbClr val="006D64"/>
    <a:srgbClr val="54BCEB"/>
    <a:srgbClr val="D9FF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754" autoAdjust="0"/>
    <p:restoredTop sz="95300" autoAdjust="0"/>
  </p:normalViewPr>
  <p:slideViewPr>
    <p:cSldViewPr snapToGrid="0">
      <p:cViewPr varScale="1">
        <p:scale>
          <a:sx n="72" d="100"/>
          <a:sy n="72" d="100"/>
        </p:scale>
        <p:origin x="1578" y="54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10" Type="http://schemas.openxmlformats.org/officeDocument/2006/relationships/presProps" Target="presProps.xml"/><Relationship Id="rId4" Type="http://schemas.openxmlformats.org/officeDocument/2006/relationships/customXml" Target="../customXml/item4.xml"/><Relationship Id="rId9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fld id="{222E43BF-527D-440D-8356-FC8BCEDDB5DC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6" rIns="91432" bIns="45716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32" tIns="45716" rIns="91432" bIns="4571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fld id="{22D8F38C-0513-424D-9F07-ACE2DBD6F9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108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81075" y="1241425"/>
            <a:ext cx="48355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SILVER MENU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D8F38C-0513-424D-9F07-ACE2DBD6F96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2560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FE56D4B-3E37-45DC-8A0E-850FD0BBE6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A3E2D7A-21FB-4E41-849E-FBC6B38F3D8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5" y="21720"/>
            <a:ext cx="1602025" cy="76969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F8244A5-C333-4344-B70D-CA249A56B37A}"/>
              </a:ext>
            </a:extLst>
          </p:cNvPr>
          <p:cNvSpPr txBox="1"/>
          <p:nvPr userDrawn="1"/>
        </p:nvSpPr>
        <p:spPr>
          <a:xfrm>
            <a:off x="8788936" y="3163689"/>
            <a:ext cx="1088495" cy="3654790"/>
          </a:xfrm>
          <a:prstGeom prst="roundRect">
            <a:avLst/>
          </a:prstGeom>
          <a:solidFill>
            <a:srgbClr val="FF0000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740" b="1">
                <a:solidFill>
                  <a:schemeClr val="bg1"/>
                </a:solidFill>
                <a:latin typeface="Century Gothic" panose="020B0502020202020204" pitchFamily="34" charset="0"/>
              </a:rPr>
              <a:t>ALLERGY INFORMATION:</a:t>
            </a:r>
          </a:p>
          <a:p>
            <a:r>
              <a:rPr lang="en-GB" sz="700">
                <a:solidFill>
                  <a:schemeClr val="bg1"/>
                </a:solidFill>
                <a:latin typeface="Century Gothic" panose="020B0502020202020204" pitchFamily="34" charset="0"/>
              </a:rPr>
              <a:t> If your child has an allergy or intolerance please ask a member of the catering team for information. If your child has a school lunch and has a food allergy or intolerance you will be asked to complete a form to ensure we have the necessary information to cater for your child. We use a large variety of ingredients in the preparation of our meals and due to the nature of our kitchens it is not possible to completely remove the risk of cross contamination.</a:t>
            </a:r>
          </a:p>
        </p:txBody>
      </p:sp>
    </p:spTree>
    <p:extLst>
      <p:ext uri="{BB962C8B-B14F-4D97-AF65-F5344CB8AC3E}">
        <p14:creationId xmlns:p14="http://schemas.microsoft.com/office/powerpoint/2010/main" val="1446626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760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085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556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145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010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261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680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582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607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691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01A62-7A48-4C58-849E-C45ADCCDA826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720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D5A72CB-DA72-4814-8225-6C91A093D24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538" t="17350" r="27692" b="6240"/>
          <a:stretch/>
        </p:blipFill>
        <p:spPr>
          <a:xfrm>
            <a:off x="0" y="0"/>
            <a:ext cx="9906000" cy="7006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7779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-1235242" y="7555832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</a:lnL>
                    <a:lnR w="12700" cmpd="sng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</a:lnR>
                    <a:lnT w="12700" cmpd="sng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</a:lnT>
                    <a:lnB w="12700" cmpd="sng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5B645F6-9C1E-4BA8-942C-BB4E3E4CEC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9122736"/>
              </p:ext>
            </p:extLst>
          </p:nvPr>
        </p:nvGraphicFramePr>
        <p:xfrm>
          <a:off x="67450" y="714993"/>
          <a:ext cx="8544592" cy="57656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05072">
                  <a:extLst>
                    <a:ext uri="{9D8B030D-6E8A-4147-A177-3AD203B41FA5}">
                      <a16:colId xmlns:a16="http://schemas.microsoft.com/office/drawing/2014/main" val="3931940056"/>
                    </a:ext>
                  </a:extLst>
                </a:gridCol>
                <a:gridCol w="879520">
                  <a:extLst>
                    <a:ext uri="{9D8B030D-6E8A-4147-A177-3AD203B41FA5}">
                      <a16:colId xmlns:a16="http://schemas.microsoft.com/office/drawing/2014/main" val="1802426597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val="3967589502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val="42676253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val="4290988203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val="3195512949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val="1114242205"/>
                    </a:ext>
                  </a:extLst>
                </a:gridCol>
              </a:tblGrid>
              <a:tr h="241435">
                <a:tc>
                  <a:txBody>
                    <a:bodyPr/>
                    <a:lstStyle/>
                    <a:p>
                      <a:pPr algn="l"/>
                      <a:endParaRPr lang="en-GB" sz="11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Monday</a:t>
                      </a:r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>
                          <a:solidFill>
                            <a:schemeClr val="tx1"/>
                          </a:solidFill>
                          <a:latin typeface="Century Gothic"/>
                        </a:rPr>
                        <a:t>Wednesday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>
                          <a:solidFill>
                            <a:schemeClr val="tx1"/>
                          </a:solidFill>
                          <a:latin typeface="Century Gothic"/>
                        </a:rPr>
                        <a:t>Thursday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Friday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5792794"/>
                  </a:ext>
                </a:extLst>
              </a:tr>
              <a:tr h="396130">
                <a:tc>
                  <a:txBody>
                    <a:bodyPr/>
                    <a:lstStyle/>
                    <a:p>
                      <a:pPr algn="l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641881"/>
                  </a:ext>
                </a:extLst>
              </a:tr>
              <a:tr h="426062">
                <a:tc rowSpan="4">
                  <a:txBody>
                    <a:bodyPr/>
                    <a:lstStyle/>
                    <a:p>
                      <a:pPr algn="l"/>
                      <a:r>
                        <a:rPr lang="en-GB" sz="1100" b="1">
                          <a:latin typeface="Century Gothic"/>
                        </a:rPr>
                        <a:t>Week One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>
                          <a:latin typeface="Century Gothic"/>
                        </a:rPr>
                        <a:t>Option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 dirty="0">
                          <a:latin typeface="Century Gothic"/>
                        </a:rPr>
                        <a:t>Macaroni Cheese</a:t>
                      </a:r>
                    </a:p>
                    <a:p>
                      <a:pPr algn="l"/>
                      <a:endParaRPr lang="en-GB" sz="80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GB" sz="800" dirty="0">
                          <a:latin typeface="Century Gothic"/>
                        </a:rPr>
                        <a:t>Pork Sausage, Mashed Potatoes and Gravy </a:t>
                      </a:r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Roast Chicken with Stuffing, Roast Potatoes and Gravy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Tomato </a:t>
                      </a:r>
                      <a:r>
                        <a:rPr kumimoji="0" lang="en-GB" sz="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Arrabiatta</a:t>
                      </a: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Pasta 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Fishfingers/ Salmon Fishfingers with Chips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2932877"/>
                  </a:ext>
                </a:extLst>
              </a:tr>
              <a:tr h="42606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>
                          <a:latin typeface="Century Gothic"/>
                        </a:rPr>
                        <a:t>Option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Soya Spaghetti Bolognaise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/>
                        </a:rPr>
                        <a:t>Vegetarian Sausages, Mashed Potato and Gravy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GB" sz="800" dirty="0">
                          <a:latin typeface="Century Gothic"/>
                        </a:rPr>
                        <a:t>Vegetable Wellington with Roast Potatoes and Gravy </a:t>
                      </a:r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Jacket Potato filled with  Cheese and sweetcorn 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Wholemeal Cheese and Tomato Quiche with Chips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8717763"/>
                  </a:ext>
                </a:extLst>
              </a:tr>
              <a:tr h="31244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dirty="0">
                          <a:latin typeface="Century Gothic"/>
                        </a:rPr>
                        <a:t>Vegetables </a:t>
                      </a:r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Sweetcorn</a:t>
                      </a:r>
                    </a:p>
                    <a:p>
                      <a:r>
                        <a:rPr lang="en-GB" sz="800" dirty="0">
                          <a:latin typeface="Century Gothic"/>
                        </a:rPr>
                        <a:t>Peppers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Cauliflower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Cabbage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Swede and Carrot Mash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 panose="020B0502020202020204" pitchFamily="34" charset="0"/>
                        </a:rPr>
                        <a:t>Sweetcorn </a:t>
                      </a:r>
                    </a:p>
                    <a:p>
                      <a:r>
                        <a:rPr lang="en-GB" sz="800" dirty="0">
                          <a:latin typeface="Century Gothic" panose="020B0502020202020204" pitchFamily="34" charset="0"/>
                        </a:rPr>
                        <a:t>Broccoli 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Baked Beans</a:t>
                      </a:r>
                    </a:p>
                    <a:p>
                      <a:r>
                        <a:rPr lang="en-GB" sz="800" dirty="0">
                          <a:latin typeface="Century Gothic"/>
                        </a:rPr>
                        <a:t>Peas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1932975"/>
                  </a:ext>
                </a:extLst>
              </a:tr>
              <a:tr h="31244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dirty="0">
                          <a:latin typeface="Century Gothic"/>
                        </a:rPr>
                        <a:t>Dessert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dirty="0">
                          <a:latin typeface="Century Gothic"/>
                        </a:rPr>
                        <a:t>Marble Sponge with Custard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Pineapple Cake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Fresh Fruit or Yoghurt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Apple, Cheese and Crackers  or Yoghurt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Chocolate Cocoa Cookie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4820727"/>
                  </a:ext>
                </a:extLst>
              </a:tr>
              <a:tr h="0">
                <a:tc gridSpan="7">
                  <a:txBody>
                    <a:bodyPr/>
                    <a:lstStyle/>
                    <a:p>
                      <a:pPr algn="l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>
                      <a:noFill/>
                    </a:lnL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>
                      <a:noFill/>
                    </a:lnL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>
                      <a:noFill/>
                    </a:lnL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8773933"/>
                  </a:ext>
                </a:extLst>
              </a:tr>
              <a:tr h="426062">
                <a:tc rowSpan="4">
                  <a:txBody>
                    <a:bodyPr/>
                    <a:lstStyle/>
                    <a:p>
                      <a:pPr algn="l"/>
                      <a:r>
                        <a:rPr lang="en-GB" sz="1100" b="1">
                          <a:latin typeface="Century Gothic"/>
                        </a:rPr>
                        <a:t>Week Two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>
                          <a:latin typeface="Century Gothic"/>
                        </a:rPr>
                        <a:t>Option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/>
                        </a:rPr>
                        <a:t>Sausage Roll with Wedges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Mexican Beef Chilli</a:t>
                      </a:r>
                      <a:endParaRPr lang="en-GB" sz="800" dirty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800" dirty="0">
                          <a:latin typeface="Century Gothic"/>
                        </a:rPr>
                        <a:t>with 50/50 Rice 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Roast (as advertised), Roast Potatoes and Gravy </a:t>
                      </a:r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/>
                        </a:rPr>
                        <a:t>Chicken and Red Pepper Pizza with Wedges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Fish in Batter with Chips</a:t>
                      </a:r>
                    </a:p>
                    <a:p>
                      <a:endParaRPr lang="en-GB" sz="80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8475640"/>
                  </a:ext>
                </a:extLst>
              </a:tr>
              <a:tr h="42606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>
                          <a:latin typeface="Century Gothic"/>
                        </a:rPr>
                        <a:t>Option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Wholemeal Pasta Bake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0" i="0" u="none" strike="noStrike" noProof="0" dirty="0">
                          <a:latin typeface="Century Gothic"/>
                        </a:rPr>
                        <a:t>Vegetable Hotpot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800" b="0" i="0" u="none" strike="noStrike" noProof="0" dirty="0">
                        <a:latin typeface="Century Gothic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800" b="0" i="0" u="none" strike="noStrike" noProof="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Quorn Roast Fillet with Roast Potatoes and Gravy </a:t>
                      </a:r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Cheese &amp; Tomato Pizza with Wedges 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Cheese Frittata </a:t>
                      </a:r>
                      <a:endParaRPr lang="en-GB" sz="800" dirty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800" dirty="0">
                          <a:latin typeface="Century Gothic"/>
                        </a:rPr>
                        <a:t>with Chips </a:t>
                      </a:r>
                      <a:endParaRPr lang="en-GB" sz="80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1826929"/>
                  </a:ext>
                </a:extLst>
              </a:tr>
              <a:tr h="42606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>
                          <a:latin typeface="Century Gothic"/>
                        </a:rPr>
                        <a:t>Vegetables </a:t>
                      </a:r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Sweetcorn</a:t>
                      </a:r>
                    </a:p>
                    <a:p>
                      <a:r>
                        <a:rPr lang="en-GB" sz="800" dirty="0">
                          <a:latin typeface="Century Gothic"/>
                        </a:rPr>
                        <a:t>Broccoli</a:t>
                      </a:r>
                    </a:p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Peas</a:t>
                      </a:r>
                    </a:p>
                    <a:p>
                      <a:r>
                        <a:rPr lang="en-GB" sz="800" dirty="0">
                          <a:latin typeface="Century Gothic"/>
                        </a:rPr>
                        <a:t>Carrots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Fresh Mixed Vegetables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Sweetcorn</a:t>
                      </a:r>
                    </a:p>
                    <a:p>
                      <a:r>
                        <a:rPr lang="en-GB" sz="800" dirty="0">
                          <a:latin typeface="Century Gothic"/>
                        </a:rPr>
                        <a:t>Tomatoes</a:t>
                      </a:r>
                      <a:endParaRPr lang="en-GB" sz="800" dirty="0">
                        <a:latin typeface="Century Gothic" panose="020B0502020202020204" pitchFamily="34" charset="0"/>
                      </a:endParaRPr>
                    </a:p>
                    <a:p>
                      <a:endParaRPr lang="en-GB" sz="80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Baked Beans</a:t>
                      </a:r>
                    </a:p>
                    <a:p>
                      <a:r>
                        <a:rPr lang="en-GB" sz="800" dirty="0">
                          <a:latin typeface="Century Gothic"/>
                        </a:rPr>
                        <a:t>Peas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9034328"/>
                  </a:ext>
                </a:extLst>
              </a:tr>
              <a:tr h="31244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>
                          <a:latin typeface="Century Gothic"/>
                        </a:rPr>
                        <a:t>Dessert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dirty="0">
                          <a:latin typeface="Century Gothic"/>
                        </a:rPr>
                        <a:t>Oaty Apple Crumble and Custard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Chocolate Cake with Chocolate Drizzle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Fresh Fruit or Yoghurt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Pear and Ginger Slice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dirty="0">
                          <a:latin typeface="Century Gothic"/>
                        </a:rPr>
                        <a:t>Orange and Lemon Shortbread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16606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05952128"/>
                  </a:ext>
                </a:extLst>
              </a:tr>
              <a:tr h="426062">
                <a:tc rowSpan="4">
                  <a:txBody>
                    <a:bodyPr/>
                    <a:lstStyle/>
                    <a:p>
                      <a:pPr algn="l"/>
                      <a:r>
                        <a:rPr lang="en-GB" sz="1100" b="1">
                          <a:latin typeface="Century Gothic"/>
                        </a:rPr>
                        <a:t>Week Three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>
                          <a:latin typeface="Century Gothic"/>
                        </a:rPr>
                        <a:t>Option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Cheese and Tomato French Bread Pizza</a:t>
                      </a:r>
                      <a:endParaRPr lang="en-GB" sz="80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 dirty="0">
                          <a:latin typeface="Century Gothic"/>
                        </a:rPr>
                        <a:t>Chicken and  Sweetcorn Pie, New Potatoes and Gravy</a:t>
                      </a:r>
                      <a:endParaRPr lang="en-GB" sz="800" b="0" i="0" u="none" strike="noStrike" noProof="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/>
                        </a:rPr>
                        <a:t>Roast (as advertised), Roast Potatoes and Gravy </a:t>
                      </a:r>
                      <a:endParaRPr lang="en-GB" sz="8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Cottage Pie with Gravy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Fishfingers with Chips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2831926"/>
                  </a:ext>
                </a:extLst>
              </a:tr>
              <a:tr h="42606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>
                          <a:latin typeface="Century Gothic"/>
                        </a:rPr>
                        <a:t>Option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latin typeface="Century Gothic" panose="020B0502020202020204" pitchFamily="34" charset="0"/>
                        </a:rPr>
                        <a:t>Jacket Potato with BBQ Beans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Five Bean Chilli with 50/50 Rice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GB" sz="800" dirty="0">
                          <a:latin typeface="Century Gothic"/>
                        </a:rPr>
                        <a:t>Potato and Courgette Stack with Roast Potatoes</a:t>
                      </a:r>
                      <a:r>
                        <a:rPr lang="en-GB" sz="800" dirty="0">
                          <a:solidFill>
                            <a:srgbClr val="FF0000"/>
                          </a:solidFill>
                          <a:latin typeface="Century Gothic"/>
                        </a:rPr>
                        <a:t> </a:t>
                      </a:r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Broccoli and Cheese Pasta Bake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Vegan Mexican Bean Roll with Chips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3087882"/>
                  </a:ext>
                </a:extLst>
              </a:tr>
              <a:tr h="31244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>
                          <a:latin typeface="Century Gothic"/>
                        </a:rPr>
                        <a:t>Vegetables </a:t>
                      </a:r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Coleslaw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Mixed Salad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Sweetcorn</a:t>
                      </a:r>
                    </a:p>
                    <a:p>
                      <a:r>
                        <a:rPr lang="en-GB" sz="800" dirty="0">
                          <a:latin typeface="Century Gothic"/>
                        </a:rPr>
                        <a:t>Broccoli</a:t>
                      </a:r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Peas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Cauliflower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Green Beans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Carrots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Baked Beans</a:t>
                      </a:r>
                    </a:p>
                    <a:p>
                      <a:r>
                        <a:rPr lang="en-GB" sz="800" dirty="0">
                          <a:latin typeface="Century Gothic"/>
                        </a:rPr>
                        <a:t>Peas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2454249"/>
                  </a:ext>
                </a:extLst>
              </a:tr>
              <a:tr h="31244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dirty="0">
                          <a:latin typeface="Century Gothic"/>
                        </a:rPr>
                        <a:t>Dessert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dirty="0">
                          <a:latin typeface="Century Gothic"/>
                        </a:rPr>
                        <a:t>Oaty Cookie</a:t>
                      </a:r>
                    </a:p>
                    <a:p>
                      <a:pPr algn="l"/>
                      <a:endParaRPr lang="en-GB" sz="80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Banana Sponge and Custard 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Fresh Fruit or Yoghurt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Chocolate and Mandarin Brownie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Peaches and Ice Cream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4958128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89AF887B-F3B6-4EF7-97D6-B8BCE0E9F8EE}"/>
              </a:ext>
            </a:extLst>
          </p:cNvPr>
          <p:cNvSpPr/>
          <p:nvPr/>
        </p:nvSpPr>
        <p:spPr>
          <a:xfrm>
            <a:off x="3839881" y="67541"/>
            <a:ext cx="3061209" cy="374405"/>
          </a:xfrm>
          <a:prstGeom prst="rect">
            <a:avLst/>
          </a:prstGeom>
          <a:solidFill>
            <a:srgbClr val="FFF0D2"/>
          </a:solidFill>
          <a:ln>
            <a:solidFill>
              <a:srgbClr val="FFF0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395351" y="-55224"/>
            <a:ext cx="36769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Spring Menu 2021</a:t>
            </a:r>
          </a:p>
        </p:txBody>
      </p:sp>
      <p:sp>
        <p:nvSpPr>
          <p:cNvPr id="34" name="Oval 33"/>
          <p:cNvSpPr/>
          <p:nvPr/>
        </p:nvSpPr>
        <p:spPr>
          <a:xfrm>
            <a:off x="6627270" y="198031"/>
            <a:ext cx="144016" cy="14401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325B8E71-295B-4986-A1AD-2AA9CE9C6FE9}"/>
              </a:ext>
            </a:extLst>
          </p:cNvPr>
          <p:cNvSpPr/>
          <p:nvPr/>
        </p:nvSpPr>
        <p:spPr>
          <a:xfrm>
            <a:off x="4005057" y="213085"/>
            <a:ext cx="144016" cy="14401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60A35D3-1400-4BE3-9D0E-222F3799B129}"/>
              </a:ext>
            </a:extLst>
          </p:cNvPr>
          <p:cNvGrpSpPr/>
          <p:nvPr/>
        </p:nvGrpSpPr>
        <p:grpSpPr>
          <a:xfrm>
            <a:off x="8787174" y="19391"/>
            <a:ext cx="1162170" cy="838053"/>
            <a:chOff x="8787174" y="19391"/>
            <a:chExt cx="1162170" cy="838053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1255A51F-231A-403E-A86C-C8CE4A800690}"/>
                </a:ext>
              </a:extLst>
            </p:cNvPr>
            <p:cNvGrpSpPr/>
            <p:nvPr/>
          </p:nvGrpSpPr>
          <p:grpSpPr>
            <a:xfrm>
              <a:off x="8787174" y="19391"/>
              <a:ext cx="1162170" cy="838053"/>
              <a:chOff x="8787174" y="19391"/>
              <a:chExt cx="1162170" cy="838053"/>
            </a:xfrm>
          </p:grpSpPr>
          <p:sp>
            <p:nvSpPr>
              <p:cNvPr id="64" name="Flowchart: Alternate Process 63">
                <a:extLst>
                  <a:ext uri="{FF2B5EF4-FFF2-40B4-BE49-F238E27FC236}">
                    <a16:creationId xmlns:a16="http://schemas.microsoft.com/office/drawing/2014/main" id="{371BEC1A-9843-476E-AD42-AC193187D9CF}"/>
                  </a:ext>
                </a:extLst>
              </p:cNvPr>
              <p:cNvSpPr/>
              <p:nvPr/>
            </p:nvSpPr>
            <p:spPr>
              <a:xfrm>
                <a:off x="8787174" y="19391"/>
                <a:ext cx="1051376" cy="718080"/>
              </a:xfrm>
              <a:prstGeom prst="flowChartAlternateProcess">
                <a:avLst/>
              </a:prstGeom>
              <a:solidFill>
                <a:srgbClr val="FFF0D2"/>
              </a:solidFill>
              <a:ln>
                <a:solidFill>
                  <a:srgbClr val="FFF0D2"/>
                </a:solidFill>
              </a:ln>
              <a:effectLst>
                <a:softEdge rad="12700"/>
              </a:effectLst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B1D2021C-45BA-47C0-B774-BAFF98258BED}"/>
                  </a:ext>
                </a:extLst>
              </p:cNvPr>
              <p:cNvSpPr txBox="1"/>
              <p:nvPr/>
            </p:nvSpPr>
            <p:spPr>
              <a:xfrm>
                <a:off x="8963371" y="26447"/>
                <a:ext cx="985973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800" dirty="0">
                    <a:latin typeface="Century Gothic" panose="020B0502020202020204" pitchFamily="34" charset="0"/>
                  </a:rPr>
                  <a:t>Added Plant Power</a:t>
                </a:r>
              </a:p>
              <a:p>
                <a:endParaRPr lang="en-GB" sz="400" dirty="0">
                  <a:latin typeface="Century Gothic" panose="020B0502020202020204" pitchFamily="34" charset="0"/>
                </a:endParaRPr>
              </a:p>
              <a:p>
                <a:r>
                  <a:rPr lang="en-GB" sz="800" dirty="0">
                    <a:latin typeface="Century Gothic" panose="020B0502020202020204" pitchFamily="34" charset="0"/>
                  </a:rPr>
                  <a:t>Vegan</a:t>
                </a:r>
              </a:p>
              <a:p>
                <a:endParaRPr lang="en-GB" sz="400" dirty="0">
                  <a:latin typeface="Century Gothic" panose="020B0502020202020204" pitchFamily="34" charset="0"/>
                </a:endParaRPr>
              </a:p>
              <a:p>
                <a:r>
                  <a:rPr lang="en-GB" sz="800" dirty="0">
                    <a:latin typeface="Century Gothic" panose="020B0502020202020204" pitchFamily="34" charset="0"/>
                  </a:rPr>
                  <a:t>Wholemeal</a:t>
                </a:r>
              </a:p>
              <a:p>
                <a:endParaRPr lang="en-GB" sz="400" dirty="0">
                  <a:latin typeface="Century Gothic" panose="020B0502020202020204" pitchFamily="34" charset="0"/>
                </a:endParaRPr>
              </a:p>
              <a:p>
                <a:endParaRPr lang="en-GB" sz="400" dirty="0">
                  <a:latin typeface="Century Gothic" panose="020B0502020202020204" pitchFamily="34" charset="0"/>
                </a:endParaRPr>
              </a:p>
              <a:p>
                <a:r>
                  <a:rPr lang="en-GB" sz="800" dirty="0">
                    <a:latin typeface="Century Gothic" panose="020B0502020202020204" pitchFamily="34" charset="0"/>
                  </a:rPr>
                  <a:t>        </a:t>
                </a:r>
              </a:p>
            </p:txBody>
          </p:sp>
          <p:pic>
            <p:nvPicPr>
              <p:cNvPr id="68" name="Picture 67" descr="A picture containing object&#10;&#10;Description automatically generated">
                <a:extLst>
                  <a:ext uri="{FF2B5EF4-FFF2-40B4-BE49-F238E27FC236}">
                    <a16:creationId xmlns:a16="http://schemas.microsoft.com/office/drawing/2014/main" id="{8F1ABE6C-19A5-410A-B4C6-B8888810DBD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832015" y="357528"/>
                <a:ext cx="181496" cy="104186"/>
              </a:xfrm>
              <a:prstGeom prst="rect">
                <a:avLst/>
              </a:prstGeom>
            </p:spPr>
          </p:pic>
        </p:grpSp>
        <p:pic>
          <p:nvPicPr>
            <p:cNvPr id="69" name="Picture 68" descr="A close up of a logo&#10;&#10;Description automatically generated">
              <a:extLst>
                <a:ext uri="{FF2B5EF4-FFF2-40B4-BE49-F238E27FC236}">
                  <a16:creationId xmlns:a16="http://schemas.microsoft.com/office/drawing/2014/main" id="{CB3F88E2-0225-4CD8-91E6-3F0F35C6940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51254" y="529594"/>
              <a:ext cx="143018" cy="174096"/>
            </a:xfrm>
            <a:prstGeom prst="rect">
              <a:avLst/>
            </a:prstGeom>
          </p:spPr>
        </p:pic>
        <p:pic>
          <p:nvPicPr>
            <p:cNvPr id="18" name="Picture 17" descr="A close up of a logo&#10;&#10;Description automatically generated">
              <a:extLst>
                <a:ext uri="{FF2B5EF4-FFF2-40B4-BE49-F238E27FC236}">
                  <a16:creationId xmlns:a16="http://schemas.microsoft.com/office/drawing/2014/main" id="{31C3F2CB-019F-431B-8DBC-30D9F26D060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39451" y="109275"/>
              <a:ext cx="147249" cy="152424"/>
            </a:xfrm>
            <a:prstGeom prst="rect">
              <a:avLst/>
            </a:prstGeom>
          </p:spPr>
        </p:pic>
      </p:grpSp>
      <p:pic>
        <p:nvPicPr>
          <p:cNvPr id="19" name="Picture 18" descr="A close up of a logo&#10;&#10;Description automatically generated">
            <a:extLst>
              <a:ext uri="{FF2B5EF4-FFF2-40B4-BE49-F238E27FC236}">
                <a16:creationId xmlns:a16="http://schemas.microsoft.com/office/drawing/2014/main" id="{0CD57152-AC11-49BA-BC20-8FF122A5FAA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6944" y="3236391"/>
            <a:ext cx="147249" cy="152424"/>
          </a:xfrm>
          <a:prstGeom prst="rect">
            <a:avLst/>
          </a:prstGeom>
        </p:spPr>
      </p:pic>
      <p:pic>
        <p:nvPicPr>
          <p:cNvPr id="20" name="Picture 19" descr="A close up of a logo&#10;&#10;Description automatically generated">
            <a:extLst>
              <a:ext uri="{FF2B5EF4-FFF2-40B4-BE49-F238E27FC236}">
                <a16:creationId xmlns:a16="http://schemas.microsoft.com/office/drawing/2014/main" id="{50B77B98-6522-4A6E-B720-AE44F434275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5502" y="5135704"/>
            <a:ext cx="147249" cy="152424"/>
          </a:xfrm>
          <a:prstGeom prst="rect">
            <a:avLst/>
          </a:prstGeom>
        </p:spPr>
      </p:pic>
      <p:pic>
        <p:nvPicPr>
          <p:cNvPr id="21" name="Picture 20" descr="A picture containing object&#10;&#10;Description automatically generated">
            <a:extLst>
              <a:ext uri="{FF2B5EF4-FFF2-40B4-BE49-F238E27FC236}">
                <a16:creationId xmlns:a16="http://schemas.microsoft.com/office/drawing/2014/main" id="{FCC40581-7CD4-4FF9-8EFB-4E159BB8762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484" y="2052265"/>
            <a:ext cx="181496" cy="104186"/>
          </a:xfrm>
          <a:prstGeom prst="rect">
            <a:avLst/>
          </a:prstGeom>
        </p:spPr>
      </p:pic>
      <p:pic>
        <p:nvPicPr>
          <p:cNvPr id="22" name="Picture 21" descr="A picture containing object&#10;&#10;Description automatically generated">
            <a:extLst>
              <a:ext uri="{FF2B5EF4-FFF2-40B4-BE49-F238E27FC236}">
                <a16:creationId xmlns:a16="http://schemas.microsoft.com/office/drawing/2014/main" id="{731DFA1F-A244-493D-BB44-2E64871BCE2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148" y="2128687"/>
            <a:ext cx="181496" cy="104186"/>
          </a:xfrm>
          <a:prstGeom prst="rect">
            <a:avLst/>
          </a:prstGeom>
        </p:spPr>
      </p:pic>
      <p:pic>
        <p:nvPicPr>
          <p:cNvPr id="23" name="Picture 22" descr="A picture containing object&#10;&#10;Description automatically generated">
            <a:extLst>
              <a:ext uri="{FF2B5EF4-FFF2-40B4-BE49-F238E27FC236}">
                <a16:creationId xmlns:a16="http://schemas.microsoft.com/office/drawing/2014/main" id="{93216376-54A1-4810-AB17-772C15E8913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7533" y="2128687"/>
            <a:ext cx="181496" cy="104186"/>
          </a:xfrm>
          <a:prstGeom prst="rect">
            <a:avLst/>
          </a:prstGeom>
        </p:spPr>
      </p:pic>
      <p:pic>
        <p:nvPicPr>
          <p:cNvPr id="26" name="Picture 25" descr="A picture containing object&#10;&#10;Description automatically generated">
            <a:extLst>
              <a:ext uri="{FF2B5EF4-FFF2-40B4-BE49-F238E27FC236}">
                <a16:creationId xmlns:a16="http://schemas.microsoft.com/office/drawing/2014/main" id="{AA1B53E4-6A2A-490F-A10D-F354EABAFAF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6328" y="3597838"/>
            <a:ext cx="181496" cy="104186"/>
          </a:xfrm>
          <a:prstGeom prst="rect">
            <a:avLst/>
          </a:prstGeom>
        </p:spPr>
      </p:pic>
      <p:pic>
        <p:nvPicPr>
          <p:cNvPr id="33" name="Picture 32" descr="A close up of a logo&#10;&#10;Description automatically generated">
            <a:extLst>
              <a:ext uri="{FF2B5EF4-FFF2-40B4-BE49-F238E27FC236}">
                <a16:creationId xmlns:a16="http://schemas.microsoft.com/office/drawing/2014/main" id="{D5BEF351-E20B-487E-BEF0-5B65D79F0EB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9224" y="3254904"/>
            <a:ext cx="143018" cy="174096"/>
          </a:xfrm>
          <a:prstGeom prst="rect">
            <a:avLst/>
          </a:prstGeom>
        </p:spPr>
      </p:pic>
      <p:pic>
        <p:nvPicPr>
          <p:cNvPr id="40" name="Picture 39" descr="A close up of a logo&#10;&#10;Description automatically generated">
            <a:extLst>
              <a:ext uri="{FF2B5EF4-FFF2-40B4-BE49-F238E27FC236}">
                <a16:creationId xmlns:a16="http://schemas.microsoft.com/office/drawing/2014/main" id="{D6390895-E9BA-4CD3-8881-8632118F251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8078" y="2114176"/>
            <a:ext cx="143018" cy="174096"/>
          </a:xfrm>
          <a:prstGeom prst="rect">
            <a:avLst/>
          </a:prstGeom>
        </p:spPr>
      </p:pic>
      <p:pic>
        <p:nvPicPr>
          <p:cNvPr id="41" name="Picture 40" descr="A close up of a logo&#10;&#10;Description automatically generated">
            <a:extLst>
              <a:ext uri="{FF2B5EF4-FFF2-40B4-BE49-F238E27FC236}">
                <a16:creationId xmlns:a16="http://schemas.microsoft.com/office/drawing/2014/main" id="{4BBE1808-F5AB-43CF-8A72-5672C3DF4AE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327" y="5134877"/>
            <a:ext cx="143018" cy="174096"/>
          </a:xfrm>
          <a:prstGeom prst="rect">
            <a:avLst/>
          </a:prstGeom>
        </p:spPr>
      </p:pic>
      <p:pic>
        <p:nvPicPr>
          <p:cNvPr id="43" name="Picture 42" descr="A close up of a logo&#10;&#10;Description automatically generated">
            <a:extLst>
              <a:ext uri="{FF2B5EF4-FFF2-40B4-BE49-F238E27FC236}">
                <a16:creationId xmlns:a16="http://schemas.microsoft.com/office/drawing/2014/main" id="{00E4EFAC-0D58-499E-9ED4-D666492F4CC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2359" y="6247780"/>
            <a:ext cx="143018" cy="174096"/>
          </a:xfrm>
          <a:prstGeom prst="rect">
            <a:avLst/>
          </a:prstGeom>
        </p:spPr>
      </p:pic>
      <p:pic>
        <p:nvPicPr>
          <p:cNvPr id="44" name="Picture 43" descr="A picture containing object&#10;&#10;Description automatically generated">
            <a:extLst>
              <a:ext uri="{FF2B5EF4-FFF2-40B4-BE49-F238E27FC236}">
                <a16:creationId xmlns:a16="http://schemas.microsoft.com/office/drawing/2014/main" id="{3791183F-FB4A-4DA6-8FF4-CEC7CA0DC40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7947097" y="4601872"/>
            <a:ext cx="444987" cy="104187"/>
          </a:xfrm>
          <a:prstGeom prst="rect">
            <a:avLst/>
          </a:prstGeom>
        </p:spPr>
      </p:pic>
      <p:pic>
        <p:nvPicPr>
          <p:cNvPr id="45" name="Picture 44" descr="A picture containing object&#10;&#10;Description automatically generated">
            <a:extLst>
              <a:ext uri="{FF2B5EF4-FFF2-40B4-BE49-F238E27FC236}">
                <a16:creationId xmlns:a16="http://schemas.microsoft.com/office/drawing/2014/main" id="{F07A413A-5D5B-45A7-9D43-439BC93C7E9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385" y="6334828"/>
            <a:ext cx="181496" cy="104186"/>
          </a:xfrm>
          <a:prstGeom prst="rect">
            <a:avLst/>
          </a:prstGeom>
        </p:spPr>
      </p:pic>
      <p:pic>
        <p:nvPicPr>
          <p:cNvPr id="47" name="Picture 46" descr="A picture containing object&#10;&#10;Description automatically generated">
            <a:extLst>
              <a:ext uri="{FF2B5EF4-FFF2-40B4-BE49-F238E27FC236}">
                <a16:creationId xmlns:a16="http://schemas.microsoft.com/office/drawing/2014/main" id="{AD211FF1-C1BC-49FD-B89D-3897837BE5E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2486" y="5625204"/>
            <a:ext cx="181496" cy="104186"/>
          </a:xfrm>
          <a:prstGeom prst="rect">
            <a:avLst/>
          </a:prstGeom>
        </p:spPr>
      </p:pic>
      <p:pic>
        <p:nvPicPr>
          <p:cNvPr id="48" name="Picture 47" descr="A picture containing object&#10;&#10;Description automatically generated">
            <a:extLst>
              <a:ext uri="{FF2B5EF4-FFF2-40B4-BE49-F238E27FC236}">
                <a16:creationId xmlns:a16="http://schemas.microsoft.com/office/drawing/2014/main" id="{A81D0F7E-6246-427F-BEE8-D0D8F73010A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9073" y="5645295"/>
            <a:ext cx="181496" cy="104186"/>
          </a:xfrm>
          <a:prstGeom prst="rect">
            <a:avLst/>
          </a:prstGeom>
        </p:spPr>
      </p:pic>
      <p:pic>
        <p:nvPicPr>
          <p:cNvPr id="49" name="Picture 48" descr="A close up of a logo&#10;&#10;Description automatically generated">
            <a:extLst>
              <a:ext uri="{FF2B5EF4-FFF2-40B4-BE49-F238E27FC236}">
                <a16:creationId xmlns:a16="http://schemas.microsoft.com/office/drawing/2014/main" id="{F6D72B98-D4A2-4C48-8EAA-2D480E68295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0773" y="3702024"/>
            <a:ext cx="143018" cy="174096"/>
          </a:xfrm>
          <a:prstGeom prst="rect">
            <a:avLst/>
          </a:prstGeom>
        </p:spPr>
      </p:pic>
      <p:pic>
        <p:nvPicPr>
          <p:cNvPr id="50" name="Picture 49" descr="A close up of a logo&#10;&#10;Description automatically generated">
            <a:extLst>
              <a:ext uri="{FF2B5EF4-FFF2-40B4-BE49-F238E27FC236}">
                <a16:creationId xmlns:a16="http://schemas.microsoft.com/office/drawing/2014/main" id="{E1FA9CE9-C85F-4FED-919C-B6E6DDFE0F7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5228" y="3789072"/>
            <a:ext cx="143018" cy="174096"/>
          </a:xfrm>
          <a:prstGeom prst="rect">
            <a:avLst/>
          </a:prstGeom>
        </p:spPr>
      </p:pic>
      <p:pic>
        <p:nvPicPr>
          <p:cNvPr id="51" name="Picture 50" descr="A close up of a logo&#10;&#10;Description automatically generated">
            <a:extLst>
              <a:ext uri="{FF2B5EF4-FFF2-40B4-BE49-F238E27FC236}">
                <a16:creationId xmlns:a16="http://schemas.microsoft.com/office/drawing/2014/main" id="{428343E8-7996-40BE-94DD-0CA6DE6856F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115" y="4582555"/>
            <a:ext cx="143018" cy="174096"/>
          </a:xfrm>
          <a:prstGeom prst="rect">
            <a:avLst/>
          </a:prstGeom>
        </p:spPr>
      </p:pic>
      <p:pic>
        <p:nvPicPr>
          <p:cNvPr id="32" name="Picture 31" descr="A picture containing object&#10;&#10;Description automatically generated">
            <a:extLst>
              <a:ext uri="{FF2B5EF4-FFF2-40B4-BE49-F238E27FC236}">
                <a16:creationId xmlns:a16="http://schemas.microsoft.com/office/drawing/2014/main" id="{9C7F15E2-3DBD-4335-B6AF-36DAEE0B79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2261" y="2792293"/>
            <a:ext cx="266301" cy="104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0795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CaterLink Library" ma:contentTypeID="0x01010052FFBB5F4ECAC345B68EA5B0F012F2CB001D2DD4021E51ED469CD64ECCA14AA431" ma:contentTypeVersion="17" ma:contentTypeDescription="" ma:contentTypeScope="" ma:versionID="fd127ddd02a0ba9c1541c8ea31bbc3b9">
  <xsd:schema xmlns:xsd="http://www.w3.org/2001/XMLSchema" xmlns:xs="http://www.w3.org/2001/XMLSchema" xmlns:p="http://schemas.microsoft.com/office/2006/metadata/properties" xmlns:ns2="84053289-19df-4a0d-ba79-24174fdaa722" xmlns:ns3="fde98e28-7625-451c-8c53-44dda40a03da" targetNamespace="http://schemas.microsoft.com/office/2006/metadata/properties" ma:root="true" ma:fieldsID="6c68bff28220322ca83ed96fa0b2f089" ns2:_="" ns3:_="">
    <xsd:import namespace="84053289-19df-4a0d-ba79-24174fdaa722"/>
    <xsd:import namespace="fde98e28-7625-451c-8c53-44dda40a03da"/>
    <xsd:element name="properties">
      <xsd:complexType>
        <xsd:sequence>
          <xsd:element name="documentManagement">
            <xsd:complexType>
              <xsd:all>
                <xsd:element ref="ns2:TaxCatchAll" minOccurs="0"/>
                <xsd:element ref="ns2:TaxCatchAllLabel" minOccurs="0"/>
                <xsd:element ref="ns2:e72ff13f1b664d099034ef488b8ed406" minOccurs="0"/>
                <xsd:element ref="ns3:Sector" minOccurs="0"/>
                <xsd:element ref="ns3:Category" minOccurs="0"/>
                <xsd:element ref="ns3:Season" minOccurs="0"/>
                <xsd:element ref="ns3:Description0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053289-19df-4a0d-ba79-24174fdaa722" elementFormDefault="qualified">
    <xsd:import namespace="http://schemas.microsoft.com/office/2006/documentManagement/types"/>
    <xsd:import namespace="http://schemas.microsoft.com/office/infopath/2007/PartnerControls"/>
    <xsd:element name="TaxCatchAll" ma:index="8" nillable="true" ma:displayName="Taxonomy Catch All Column" ma:hidden="true" ma:list="{4dd14cfc-4989-4c77-a8f5-968de01c02bd}" ma:internalName="TaxCatchAll" ma:showField="CatchAllData" ma:web="942a2052-b5dd-4187-9169-60830e34261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9" nillable="true" ma:displayName="Taxonomy Catch All Column1" ma:hidden="true" ma:list="{4dd14cfc-4989-4c77-a8f5-968de01c02bd}" ma:internalName="TaxCatchAllLabel" ma:readOnly="true" ma:showField="CatchAllDataLabel" ma:web="942a2052-b5dd-4187-9169-60830e34261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e72ff13f1b664d099034ef488b8ed406" ma:index="11" nillable="true" ma:taxonomy="true" ma:internalName="e72ff13f1b664d099034ef488b8ed406" ma:taxonomyFieldName="Company_x0020_Metadata" ma:displayName="Company-Metadata" ma:readOnly="false" ma:default="2;#CaterLink|6b7c7025-ee94-469a-84b5-af43f06be2f7" ma:fieldId="{e72ff13f-1b66-4d09-9034-ef488b8ed406}" ma:taxonomyMulti="true" ma:sspId="44daa782-f5eb-4b1d-9e96-5b2bf63ae0ae" ma:termSetId="1ccc5a69-7d96-4eaa-b490-024d0e35738f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e98e28-7625-451c-8c53-44dda40a03da" elementFormDefault="qualified">
    <xsd:import namespace="http://schemas.microsoft.com/office/2006/documentManagement/types"/>
    <xsd:import namespace="http://schemas.microsoft.com/office/infopath/2007/PartnerControls"/>
    <xsd:element name="Sector" ma:index="13" nillable="true" ma:displayName="Sector" ma:format="Dropdown" ma:internalName="Sector" ma:readOnly="false">
      <xsd:simpleType>
        <xsd:restriction base="dms:Choice">
          <xsd:enumeration value="Primary"/>
          <xsd:enumeration value="Secondary"/>
          <xsd:enumeration value="College"/>
        </xsd:restriction>
      </xsd:simpleType>
    </xsd:element>
    <xsd:element name="Category" ma:index="14" nillable="true" ma:displayName="Category" ma:format="Dropdown" ma:internalName="Category">
      <xsd:simpleType>
        <xsd:restriction base="dms:Choice">
          <xsd:enumeration value="Destination Days"/>
          <xsd:enumeration value="Discovery Days"/>
          <xsd:enumeration value="Food Offers"/>
          <xsd:enumeration value="Foodie Facts"/>
          <xsd:enumeration value="Impulse Promotions"/>
          <xsd:enumeration value="Loyalty Posters"/>
          <xsd:enumeration value="Meal Deal"/>
          <xsd:enumeration value="Menu Flyers"/>
          <xsd:enumeration value="Other"/>
          <xsd:enumeration value="Pop Up"/>
          <xsd:enumeration value="Provenance"/>
          <xsd:enumeration value="QR Codes"/>
          <xsd:enumeration value="Useful Images"/>
        </xsd:restriction>
      </xsd:simpleType>
    </xsd:element>
    <xsd:element name="Season" ma:index="15" nillable="true" ma:displayName="Season" ma:format="Dropdown" ma:hidden="true" ma:internalName="Season" ma:readOnly="false">
      <xsd:simpleType>
        <xsd:restriction base="dms:Choice">
          <xsd:enumeration value="Spring"/>
          <xsd:enumeration value="Summer"/>
          <xsd:enumeration value="Autumn"/>
          <xsd:enumeration value="Winter"/>
        </xsd:restriction>
      </xsd:simpleType>
    </xsd:element>
    <xsd:element name="Description0" ma:index="16" nillable="true" ma:displayName="Description" ma:internalName="Description0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44daa782-f5eb-4b1d-9e96-5b2bf63ae0ae" ContentTypeId="0x01010052FFBB5F4ECAC345B68EA5B0F012F2CB" PreviousValue="false"/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4053289-19df-4a0d-ba79-24174fdaa722">
      <Value>2</Value>
    </TaxCatchAll>
    <e72ff13f1b664d099034ef488b8ed406 xmlns="84053289-19df-4a0d-ba79-24174fdaa722">
      <Terms xmlns="http://schemas.microsoft.com/office/infopath/2007/PartnerControls">
        <TermInfo xmlns="http://schemas.microsoft.com/office/infopath/2007/PartnerControls">
          <TermName xmlns="http://schemas.microsoft.com/office/infopath/2007/PartnerControls">CaterLink</TermName>
          <TermId xmlns="http://schemas.microsoft.com/office/infopath/2007/PartnerControls">6b7c7025-ee94-469a-84b5-af43f06be2f7</TermId>
        </TermInfo>
      </Terms>
    </e72ff13f1b664d099034ef488b8ed406>
    <Category xmlns="fde98e28-7625-451c-8c53-44dda40a03da">Other</Category>
    <Sector xmlns="fde98e28-7625-451c-8c53-44dda40a03da">Secondary</Sector>
    <Season xmlns="fde98e28-7625-451c-8c53-44dda40a03da" xsi:nil="true"/>
    <Description0 xmlns="fde98e28-7625-451c-8c53-44dda40a03da">Template - Weekly Menu Cycle (to be printed on plain paper)</Description0>
  </documentManagement>
</p:propertie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DEB18C1-AF1D-4CE1-9301-75787EDEAF9F}">
  <ds:schemaRefs>
    <ds:schemaRef ds:uri="84053289-19df-4a0d-ba79-24174fdaa722"/>
    <ds:schemaRef ds:uri="fde98e28-7625-451c-8c53-44dda40a03d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13368634-8872-4DB1-B9B5-5E3EB5036161}">
  <ds:schemaRefs>
    <ds:schemaRef ds:uri="Microsoft.SharePoint.Taxonomy.ContentTypeSync"/>
  </ds:schemaRefs>
</ds:datastoreItem>
</file>

<file path=customXml/itemProps3.xml><?xml version="1.0" encoding="utf-8"?>
<ds:datastoreItem xmlns:ds="http://schemas.openxmlformats.org/officeDocument/2006/customXml" ds:itemID="{38B72B72-EFE2-4371-B500-B2B9B1CA3EDB}">
  <ds:schemaRefs>
    <ds:schemaRef ds:uri="84053289-19df-4a0d-ba79-24174fdaa722"/>
    <ds:schemaRef ds:uri="fde98e28-7625-451c-8c53-44dda40a03da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4.xml><?xml version="1.0" encoding="utf-8"?>
<ds:datastoreItem xmlns:ds="http://schemas.openxmlformats.org/officeDocument/2006/customXml" ds:itemID="{3AB8ED64-C6F3-4AA7-A4F8-D8EE960172A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1134</TotalTime>
  <Words>311</Words>
  <Application>Microsoft Office PowerPoint</Application>
  <PresentationFormat>A4 Paper (210x297 mm)</PresentationFormat>
  <Paragraphs>106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Century Gothic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Christian Pass</dc:creator>
  <cp:lastModifiedBy>Claire Martin</cp:lastModifiedBy>
  <cp:revision>35</cp:revision>
  <cp:lastPrinted>2020-03-11T16:56:56Z</cp:lastPrinted>
  <dcterms:created xsi:type="dcterms:W3CDTF">2014-08-19T19:35:20Z</dcterms:created>
  <dcterms:modified xsi:type="dcterms:W3CDTF">2020-12-17T08:33:09Z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0x01010052FFBB5F4ECAC345B68EA5B0F012F2CB001D2DD4021E51ED469CD64ECCA14AA431</vt:lpwstr>
  </property>
  <property fmtid="{D5CDD505-2E9C-101B-9397-08002B2CF9AE}" pid="3" name="Company_x0020_Metadata">
    <vt:lpwstr>2;#CaterLink|6b7c7025-ee94-469a-84b5-af43f06be2f7</vt:lpwstr>
  </property>
  <property fmtid="{D5CDD505-2E9C-101B-9397-08002B2CF9AE}" pid="4" name="Company Metadata">
    <vt:lpwstr>2;#CaterLink</vt:lpwstr>
  </property>
  <property fmtid="{D5CDD505-2E9C-101B-9397-08002B2CF9AE}" pid="5" name="Order">
    <vt:r8>70900</vt:r8>
  </property>
</Properties>
</file>