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6777" autoAdjust="0"/>
  </p:normalViewPr>
  <p:slideViewPr>
    <p:cSldViewPr>
      <p:cViewPr>
        <p:scale>
          <a:sx n="65" d="100"/>
          <a:sy n="65" d="100"/>
        </p:scale>
        <p:origin x="-131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CC5F4-735D-412F-9B31-9B9B27552109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006AA-0DDE-4B9D-B30E-E764D092646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2811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ABDE0-1092-4E9F-B776-5BE0FB99A0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457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006AA-0DDE-4B9D-B30E-E764D092646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7779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006AA-0DDE-4B9D-B30E-E764D092646F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777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006AA-0DDE-4B9D-B30E-E764D092646F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1850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006AA-0DDE-4B9D-B30E-E764D092646F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96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13FDE94-07AB-44C6-8F94-8867DEB895C2}" type="datetimeFigureOut">
              <a:rPr lang="en-GB" smtClean="0"/>
              <a:t>03/03/2016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AD21374-D0A4-43F3-BC49-E7B6C3A1460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wJx1NSine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opmarks.co.uk/Interactive.aspx?cat=40" TargetMode="External"/><Relationship Id="rId4" Type="http://schemas.openxmlformats.org/officeDocument/2006/relationships/hyperlink" Target="http://www.oxfordowl.co.uk/home/reading-site/expert-help/phonics-made-eas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792" y="908720"/>
            <a:ext cx="7851648" cy="1211560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dirty="0" err="1" smtClean="0">
                <a:solidFill>
                  <a:schemeClr val="bg1"/>
                </a:solidFill>
                <a:effectLst/>
                <a:latin typeface="SassoonInfant" panose="00000400000000000000" pitchFamily="2" charset="0"/>
              </a:rPr>
              <a:t>Faringdon</a:t>
            </a:r>
            <a:r>
              <a:rPr lang="en-GB" b="0" dirty="0" smtClean="0">
                <a:solidFill>
                  <a:schemeClr val="bg1"/>
                </a:solidFill>
                <a:effectLst/>
                <a:latin typeface="SassoonInfant" panose="00000400000000000000" pitchFamily="2" charset="0"/>
              </a:rPr>
              <a:t> Infant School  </a:t>
            </a:r>
            <a:br>
              <a:rPr lang="en-GB" b="0" dirty="0" smtClean="0">
                <a:solidFill>
                  <a:schemeClr val="bg1"/>
                </a:solidFill>
                <a:effectLst/>
                <a:latin typeface="SassoonInfant" panose="00000400000000000000" pitchFamily="2" charset="0"/>
              </a:rPr>
            </a:br>
            <a:r>
              <a:rPr lang="en-GB" b="0" dirty="0" smtClean="0">
                <a:solidFill>
                  <a:schemeClr val="bg1"/>
                </a:solidFill>
                <a:effectLst/>
                <a:latin typeface="SassoonInfant" panose="00000400000000000000" pitchFamily="2" charset="0"/>
              </a:rPr>
              <a:t>Phonics </a:t>
            </a:r>
            <a:endParaRPr lang="en-GB" dirty="0">
              <a:solidFill>
                <a:schemeClr val="bg1"/>
              </a:solidFill>
              <a:effectLst/>
              <a:latin typeface="SassoonInfant" panose="00000400000000000000" pitchFamily="2" charset="0"/>
            </a:endParaRPr>
          </a:p>
        </p:txBody>
      </p:sp>
      <p:pic>
        <p:nvPicPr>
          <p:cNvPr id="1026" name="Picture 2" descr="http://www.faringdonacademy.org/files/image/OceanUpload34702_1307004003573_compress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240454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92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2348880"/>
            <a:ext cx="8424935" cy="377728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SassoonInfant" panose="00000400000000000000" pitchFamily="2" charset="0"/>
              </a:rPr>
              <a:t>Rose Report (2006)</a:t>
            </a:r>
          </a:p>
          <a:p>
            <a:pPr marL="0" indent="0">
              <a:buNone/>
            </a:pPr>
            <a:endParaRPr lang="en-GB" dirty="0" smtClean="0">
              <a:latin typeface="SassoonInfant" panose="00000400000000000000" pitchFamily="2" charset="0"/>
            </a:endParaRPr>
          </a:p>
          <a:p>
            <a:r>
              <a:rPr lang="en-GB" dirty="0" smtClean="0">
                <a:latin typeface="SassoonInfant" panose="00000400000000000000" pitchFamily="2" charset="0"/>
              </a:rPr>
              <a:t>One strategy</a:t>
            </a:r>
          </a:p>
          <a:p>
            <a:endParaRPr lang="en-GB" dirty="0" smtClean="0">
              <a:latin typeface="SassoonInfant" panose="00000400000000000000" pitchFamily="2" charset="0"/>
            </a:endParaRPr>
          </a:p>
          <a:p>
            <a:r>
              <a:rPr lang="en-GB" dirty="0" smtClean="0">
                <a:latin typeface="SassoonInfant" panose="00000400000000000000" pitchFamily="2" charset="0"/>
              </a:rPr>
              <a:t>Key Vocabulary – </a:t>
            </a:r>
            <a:r>
              <a:rPr lang="en-GB" dirty="0" smtClean="0">
                <a:solidFill>
                  <a:srgbClr val="FF0000"/>
                </a:solidFill>
                <a:latin typeface="SassoonInfant" panose="00000400000000000000" pitchFamily="2" charset="0"/>
              </a:rPr>
              <a:t>phoneme, grapheme, digraph, </a:t>
            </a:r>
            <a:r>
              <a:rPr lang="en-GB" dirty="0" err="1" smtClean="0">
                <a:solidFill>
                  <a:srgbClr val="FF0000"/>
                </a:solidFill>
                <a:latin typeface="SassoonInfant" panose="00000400000000000000" pitchFamily="2" charset="0"/>
              </a:rPr>
              <a:t>trigraph</a:t>
            </a:r>
            <a:r>
              <a:rPr lang="en-GB" dirty="0" smtClean="0">
                <a:solidFill>
                  <a:srgbClr val="FF0000"/>
                </a:solidFill>
                <a:latin typeface="SassoonInfant" panose="00000400000000000000" pitchFamily="2" charset="0"/>
              </a:rPr>
              <a:t>, blend, segment, cluster</a:t>
            </a:r>
          </a:p>
          <a:p>
            <a:endParaRPr lang="en-GB" dirty="0">
              <a:solidFill>
                <a:srgbClr val="FF0000"/>
              </a:solidFill>
              <a:latin typeface="SassoonInfant" panose="00000400000000000000" pitchFamily="2" charset="0"/>
            </a:endParaRPr>
          </a:p>
          <a:p>
            <a:r>
              <a:rPr lang="en-GB" dirty="0" smtClean="0">
                <a:latin typeface="SassoonInfant" panose="00000400000000000000" pitchFamily="2" charset="0"/>
              </a:rPr>
              <a:t>Year 1 – Phonics screening </a:t>
            </a:r>
          </a:p>
          <a:p>
            <a:endParaRPr lang="en-GB" dirty="0">
              <a:latin typeface="SassoonInfant" panose="00000400000000000000" pitchFamily="2" charset="0"/>
            </a:endParaRPr>
          </a:p>
          <a:p>
            <a:r>
              <a:rPr lang="en-GB" dirty="0">
                <a:latin typeface="SassoonInfant" panose="00000400000000000000" pitchFamily="2" charset="0"/>
                <a:hlinkClick r:id="rId3"/>
              </a:rPr>
              <a:t>https://</a:t>
            </a:r>
            <a:r>
              <a:rPr lang="en-GB" dirty="0" smtClean="0">
                <a:latin typeface="SassoonInfant" panose="00000400000000000000" pitchFamily="2" charset="0"/>
                <a:hlinkClick r:id="rId3"/>
              </a:rPr>
              <a:t>www.youtube.com/watch?v=IwJx1NSineE</a:t>
            </a:r>
            <a:r>
              <a:rPr lang="en-GB" dirty="0" smtClean="0">
                <a:latin typeface="SassoonInfant" panose="00000400000000000000" pitchFamily="2" charset="0"/>
              </a:rPr>
              <a:t> </a:t>
            </a:r>
          </a:p>
          <a:p>
            <a:endParaRPr lang="en-GB" dirty="0">
              <a:latin typeface="SassoonInfant" panose="00000400000000000000" pitchFamily="2" charset="0"/>
            </a:endParaRPr>
          </a:p>
          <a:p>
            <a:endParaRPr lang="en-GB" dirty="0" smtClean="0">
              <a:solidFill>
                <a:srgbClr val="FF0000"/>
              </a:solidFill>
              <a:latin typeface="SassoonInfant" panose="00000400000000000000" pitchFamily="2" charset="0"/>
            </a:endParaRPr>
          </a:p>
          <a:p>
            <a:endParaRPr lang="en-GB" dirty="0">
              <a:latin typeface="SassoonInfant" panose="00000400000000000000" pitchFamily="2" charset="0"/>
            </a:endParaRPr>
          </a:p>
          <a:p>
            <a:endParaRPr lang="en-GB" dirty="0" smtClean="0">
              <a:latin typeface="SassoonInfant" panose="00000400000000000000" pitchFamily="2" charset="0"/>
            </a:endParaRPr>
          </a:p>
          <a:p>
            <a:endParaRPr lang="en-GB" dirty="0">
              <a:latin typeface="SassoonInfant" panose="000004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SassoonInfant" panose="00000400000000000000" pitchFamily="2" charset="0"/>
              </a:rPr>
              <a:t>How can Phonics help children to read? </a:t>
            </a:r>
            <a:endParaRPr lang="en-GB" dirty="0">
              <a:latin typeface="Sassoon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24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772816"/>
            <a:ext cx="8424935" cy="4785395"/>
          </a:xfrm>
        </p:spPr>
        <p:txBody>
          <a:bodyPr>
            <a:normAutofit fontScale="70000" lnSpcReduction="20000"/>
          </a:bodyPr>
          <a:lstStyle/>
          <a:p>
            <a:endParaRPr lang="en-GB" dirty="0" smtClean="0"/>
          </a:p>
          <a:p>
            <a:r>
              <a:rPr lang="en-GB" dirty="0" smtClean="0"/>
              <a:t>How? 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Phase 1 – Listening games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Phase 2 -  Introduction of letters  - 19 (individual phonemes and the introduction of digraphs (</a:t>
            </a:r>
            <a:r>
              <a:rPr lang="en-GB" dirty="0" err="1" smtClean="0"/>
              <a:t>ll</a:t>
            </a:r>
            <a:r>
              <a:rPr lang="en-GB" dirty="0" smtClean="0"/>
              <a:t>, </a:t>
            </a:r>
            <a:r>
              <a:rPr lang="en-GB" dirty="0" err="1" smtClean="0"/>
              <a:t>ss</a:t>
            </a:r>
            <a:r>
              <a:rPr lang="en-GB" dirty="0" smtClean="0"/>
              <a:t>, </a:t>
            </a:r>
            <a:r>
              <a:rPr lang="en-GB" dirty="0" err="1" smtClean="0"/>
              <a:t>ff</a:t>
            </a:r>
            <a:r>
              <a:rPr lang="en-GB" dirty="0" smtClean="0"/>
              <a:t>).  Reading  </a:t>
            </a:r>
            <a:r>
              <a:rPr lang="en-GB" dirty="0" err="1" smtClean="0"/>
              <a:t>cvc</a:t>
            </a:r>
            <a:r>
              <a:rPr lang="en-GB" dirty="0" smtClean="0"/>
              <a:t> words e.g. cat </a:t>
            </a:r>
          </a:p>
          <a:p>
            <a:endParaRPr lang="en-GB" dirty="0"/>
          </a:p>
          <a:p>
            <a:r>
              <a:rPr lang="en-GB" dirty="0" smtClean="0"/>
              <a:t>Phase 3 – Completes the alphabet.  Digraphs and </a:t>
            </a:r>
            <a:r>
              <a:rPr lang="en-GB" dirty="0" err="1" smtClean="0"/>
              <a:t>trigraphs</a:t>
            </a:r>
            <a:r>
              <a:rPr lang="en-GB" dirty="0" smtClean="0"/>
              <a:t> (25 graphemes)</a:t>
            </a:r>
          </a:p>
          <a:p>
            <a:endParaRPr lang="en-GB" dirty="0"/>
          </a:p>
          <a:p>
            <a:r>
              <a:rPr lang="en-GB" dirty="0" smtClean="0"/>
              <a:t>Phase 4 – Consonant clusters , CVCC, CCVC</a:t>
            </a:r>
          </a:p>
          <a:p>
            <a:endParaRPr lang="en-GB" dirty="0"/>
          </a:p>
          <a:p>
            <a:r>
              <a:rPr lang="en-GB" dirty="0" smtClean="0"/>
              <a:t>Phase 5 – Alternative spellings of phonemes,  split digraphs</a:t>
            </a:r>
          </a:p>
          <a:p>
            <a:endParaRPr lang="en-GB" dirty="0"/>
          </a:p>
          <a:p>
            <a:r>
              <a:rPr lang="en-GB" dirty="0" smtClean="0"/>
              <a:t>Phase 6 – Spelling patterns</a:t>
            </a:r>
          </a:p>
          <a:p>
            <a:endParaRPr lang="en-GB" dirty="0"/>
          </a:p>
          <a:p>
            <a:r>
              <a:rPr lang="en-GB" dirty="0" smtClean="0"/>
              <a:t>Throughout the phases – tricky words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Phases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104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988840"/>
            <a:ext cx="8352928" cy="4497363"/>
          </a:xfrm>
        </p:spPr>
        <p:txBody>
          <a:bodyPr/>
          <a:lstStyle/>
          <a:p>
            <a:r>
              <a:rPr lang="en-GB" dirty="0" smtClean="0"/>
              <a:t>Read to and with your child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Eye spy with phonemes as well as letter names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Make up silly rhyming strings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Treasure or scavenger hunt looking for things beginning with different phonemes </a:t>
            </a:r>
          </a:p>
          <a:p>
            <a:endParaRPr lang="en-GB" dirty="0" smtClean="0"/>
          </a:p>
          <a:p>
            <a:r>
              <a:rPr lang="en-GB" dirty="0" smtClean="0"/>
              <a:t>Recite nursery rhymes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Activities to help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38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772816"/>
            <a:ext cx="7732381" cy="4281339"/>
          </a:xfrm>
        </p:spPr>
        <p:txBody>
          <a:bodyPr/>
          <a:lstStyle/>
          <a:p>
            <a:r>
              <a:rPr lang="en-GB" dirty="0" smtClean="0">
                <a:hlinkClick r:id="rId3"/>
              </a:rPr>
              <a:t>www.phonicsplay.co.uk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4"/>
              </a:rPr>
              <a:t>http://</a:t>
            </a:r>
            <a:r>
              <a:rPr lang="en-GB" dirty="0" smtClean="0">
                <a:hlinkClick r:id="rId4"/>
              </a:rPr>
              <a:t>www.oxfordowl.co.uk/home/reading-site/expert-help/phonics-made-easy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http://</a:t>
            </a:r>
            <a:r>
              <a:rPr lang="en-GB" dirty="0" smtClean="0">
                <a:hlinkClick r:id="rId5"/>
              </a:rPr>
              <a:t>www.topmarks.co.uk/Interactive.aspx?cat=40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737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236</TotalTime>
  <Words>175</Words>
  <Application>Microsoft Office PowerPoint</Application>
  <PresentationFormat>On-screen Show (4:3)</PresentationFormat>
  <Paragraphs>54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Waveform</vt:lpstr>
      <vt:lpstr>Faringdon Infant School   Phonics </vt:lpstr>
      <vt:lpstr>How can Phonics help children to read? </vt:lpstr>
      <vt:lpstr>The Phases</vt:lpstr>
      <vt:lpstr>Activities to help</vt:lpstr>
      <vt:lpstr>Useful Websites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Faringdon Infant School   Phonics</dc:title>
  <dc:creator>Kate Hardy</dc:creator>
  <cp:lastModifiedBy>Claire Parfitt</cp:lastModifiedBy>
  <cp:revision>20</cp:revision>
  <dcterms:created xsi:type="dcterms:W3CDTF">2015-09-21T13:36:21Z</dcterms:created>
  <dcterms:modified xsi:type="dcterms:W3CDTF">2016-03-03T14:02:27Z</dcterms:modified>
</cp:coreProperties>
</file>